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  <p:sldMasterId id="2147483678" r:id="rId2"/>
    <p:sldMasterId id="2147483687" r:id="rId3"/>
  </p:sldMasterIdLst>
  <p:notesMasterIdLst>
    <p:notesMasterId r:id="rId31"/>
  </p:notesMasterIdLst>
  <p:handoutMasterIdLst>
    <p:handoutMasterId r:id="rId32"/>
  </p:handoutMasterIdLst>
  <p:sldIdLst>
    <p:sldId id="337" r:id="rId4"/>
    <p:sldId id="386" r:id="rId5"/>
    <p:sldId id="387" r:id="rId6"/>
    <p:sldId id="393" r:id="rId7"/>
    <p:sldId id="399" r:id="rId8"/>
    <p:sldId id="432" r:id="rId9"/>
    <p:sldId id="405" r:id="rId10"/>
    <p:sldId id="407" r:id="rId11"/>
    <p:sldId id="453" r:id="rId12"/>
    <p:sldId id="449" r:id="rId13"/>
    <p:sldId id="460" r:id="rId14"/>
    <p:sldId id="342" r:id="rId15"/>
    <p:sldId id="367" r:id="rId16"/>
    <p:sldId id="372" r:id="rId17"/>
    <p:sldId id="349" r:id="rId18"/>
    <p:sldId id="350" r:id="rId19"/>
    <p:sldId id="459" r:id="rId20"/>
    <p:sldId id="456" r:id="rId21"/>
    <p:sldId id="458" r:id="rId22"/>
    <p:sldId id="457" r:id="rId23"/>
    <p:sldId id="445" r:id="rId24"/>
    <p:sldId id="439" r:id="rId25"/>
    <p:sldId id="431" r:id="rId26"/>
    <p:sldId id="446" r:id="rId27"/>
    <p:sldId id="436" r:id="rId28"/>
    <p:sldId id="454" r:id="rId29"/>
    <p:sldId id="455" r:id="rId30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21CD06A-7F10-4E43-98A2-FC8A036416E2}">
          <p14:sldIdLst>
            <p14:sldId id="337"/>
            <p14:sldId id="386"/>
            <p14:sldId id="387"/>
            <p14:sldId id="393"/>
            <p14:sldId id="399"/>
            <p14:sldId id="432"/>
            <p14:sldId id="405"/>
            <p14:sldId id="407"/>
            <p14:sldId id="453"/>
            <p14:sldId id="449"/>
            <p14:sldId id="460"/>
            <p14:sldId id="342"/>
            <p14:sldId id="367"/>
            <p14:sldId id="372"/>
            <p14:sldId id="349"/>
            <p14:sldId id="350"/>
            <p14:sldId id="459"/>
            <p14:sldId id="456"/>
            <p14:sldId id="458"/>
            <p14:sldId id="457"/>
            <p14:sldId id="445"/>
            <p14:sldId id="439"/>
            <p14:sldId id="431"/>
            <p14:sldId id="446"/>
            <p14:sldId id="436"/>
            <p14:sldId id="454"/>
            <p14:sldId id="4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 lia" initials="Al" lastIdx="1" clrIdx="0">
    <p:extLst>
      <p:ext uri="{19B8F6BF-5375-455C-9EA6-DF929625EA0E}">
        <p15:presenceInfo xmlns:p15="http://schemas.microsoft.com/office/powerpoint/2012/main" userId="f4a2d0bf3ccef5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0070C0"/>
    <a:srgbClr val="7F7F7F"/>
    <a:srgbClr val="FFFFFF"/>
    <a:srgbClr val="D9D9D9"/>
    <a:srgbClr val="F2E2E2"/>
    <a:srgbClr val="BFBFBF"/>
    <a:srgbClr val="EEECE1"/>
    <a:srgbClr val="F2F2F2"/>
    <a:srgbClr val="DDD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0201" autoAdjust="0"/>
  </p:normalViewPr>
  <p:slideViewPr>
    <p:cSldViewPr>
      <p:cViewPr varScale="1">
        <p:scale>
          <a:sx n="98" d="100"/>
          <a:sy n="98" d="100"/>
        </p:scale>
        <p:origin x="984" y="58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828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Sheet1!$B$7</c:f>
              <c:strCache>
                <c:ptCount val="1"/>
                <c:pt idx="0">
                  <c:v>온라인게임</c:v>
                </c:pt>
              </c:strCache>
            </c:strRef>
          </c:tx>
          <c:spPr>
            <a:solidFill>
              <a:schemeClr val="accent6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Sheet1!$C$6:$H$6</c:f>
              <c:strCache>
                <c:ptCount val="6"/>
                <c:pt idx="0">
                  <c:v>2016년</c:v>
                </c:pt>
                <c:pt idx="1">
                  <c:v>2015년</c:v>
                </c:pt>
                <c:pt idx="2">
                  <c:v>2014년</c:v>
                </c:pt>
                <c:pt idx="3">
                  <c:v>2013년</c:v>
                </c:pt>
                <c:pt idx="4">
                  <c:v>2012년</c:v>
                </c:pt>
                <c:pt idx="5">
                  <c:v>2011년</c:v>
                </c:pt>
              </c:strCache>
            </c:strRef>
          </c:cat>
          <c:val>
            <c:numRef>
              <c:f>Sheet1!$C$7:$H$7</c:f>
              <c:numCache>
                <c:formatCode>General</c:formatCode>
                <c:ptCount val="6"/>
                <c:pt idx="0">
                  <c:v>42.6</c:v>
                </c:pt>
                <c:pt idx="1">
                  <c:v>49.2</c:v>
                </c:pt>
                <c:pt idx="2">
                  <c:v>55.6</c:v>
                </c:pt>
                <c:pt idx="3">
                  <c:v>56.1</c:v>
                </c:pt>
                <c:pt idx="4">
                  <c:v>69.900000000000006</c:v>
                </c:pt>
                <c:pt idx="5">
                  <c:v>70.8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56-47FB-B891-737130CF8876}"/>
            </c:ext>
          </c:extLst>
        </c:ser>
        <c:ser>
          <c:idx val="1"/>
          <c:order val="1"/>
          <c:tx>
            <c:strRef>
              <c:f>Sheet1!$B$8</c:f>
              <c:strCache>
                <c:ptCount val="1"/>
                <c:pt idx="0">
                  <c:v>모바일게임</c:v>
                </c:pt>
              </c:strCache>
            </c:strRef>
          </c:tx>
          <c:spPr>
            <a:solidFill>
              <a:schemeClr val="accent5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Sheet1!$C$6:$H$6</c:f>
              <c:strCache>
                <c:ptCount val="6"/>
                <c:pt idx="0">
                  <c:v>2016년</c:v>
                </c:pt>
                <c:pt idx="1">
                  <c:v>2015년</c:v>
                </c:pt>
                <c:pt idx="2">
                  <c:v>2014년</c:v>
                </c:pt>
                <c:pt idx="3">
                  <c:v>2013년</c:v>
                </c:pt>
                <c:pt idx="4">
                  <c:v>2012년</c:v>
                </c:pt>
                <c:pt idx="5">
                  <c:v>2011년</c:v>
                </c:pt>
              </c:strCache>
            </c:strRef>
          </c:cat>
          <c:val>
            <c:numRef>
              <c:f>Sheet1!$C$8:$H$8</c:f>
              <c:numCache>
                <c:formatCode>General</c:formatCode>
                <c:ptCount val="6"/>
                <c:pt idx="0">
                  <c:v>39.700000000000003</c:v>
                </c:pt>
                <c:pt idx="1">
                  <c:v>32.5</c:v>
                </c:pt>
                <c:pt idx="2">
                  <c:v>29.2</c:v>
                </c:pt>
                <c:pt idx="3">
                  <c:v>23.9</c:v>
                </c:pt>
                <c:pt idx="4">
                  <c:v>8.1999999999999993</c:v>
                </c:pt>
                <c:pt idx="5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56-47FB-B891-737130CF8876}"/>
            </c:ext>
          </c:extLst>
        </c:ser>
        <c:ser>
          <c:idx val="2"/>
          <c:order val="2"/>
          <c:tx>
            <c:strRef>
              <c:f>Sheet1!$B$9</c:f>
              <c:strCache>
                <c:ptCount val="1"/>
                <c:pt idx="0">
                  <c:v>PC게임</c:v>
                </c:pt>
              </c:strCache>
            </c:strRef>
          </c:tx>
          <c:spPr>
            <a:solidFill>
              <a:schemeClr val="accent4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Sheet1!$C$6:$H$6</c:f>
              <c:strCache>
                <c:ptCount val="6"/>
                <c:pt idx="0">
                  <c:v>2016년</c:v>
                </c:pt>
                <c:pt idx="1">
                  <c:v>2015년</c:v>
                </c:pt>
                <c:pt idx="2">
                  <c:v>2014년</c:v>
                </c:pt>
                <c:pt idx="3">
                  <c:v>2013년</c:v>
                </c:pt>
                <c:pt idx="4">
                  <c:v>2012년</c:v>
                </c:pt>
                <c:pt idx="5">
                  <c:v>2011년</c:v>
                </c:pt>
              </c:strCache>
            </c:strRef>
          </c:cat>
          <c:val>
            <c:numRef>
              <c:f>Sheet1!$C$9:$H$9</c:f>
              <c:numCache>
                <c:formatCode>General</c:formatCode>
                <c:ptCount val="6"/>
                <c:pt idx="0">
                  <c:v>13.5</c:v>
                </c:pt>
                <c:pt idx="1">
                  <c:v>15.5</c:v>
                </c:pt>
                <c:pt idx="2">
                  <c:v>12.3</c:v>
                </c:pt>
                <c:pt idx="3">
                  <c:v>17.100000000000001</c:v>
                </c:pt>
                <c:pt idx="4">
                  <c:v>18.399999999999999</c:v>
                </c:pt>
                <c:pt idx="5">
                  <c:v>19.5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56-47FB-B891-737130CF8876}"/>
            </c:ext>
          </c:extLst>
        </c:ser>
        <c:ser>
          <c:idx val="3"/>
          <c:order val="3"/>
          <c:tx>
            <c:strRef>
              <c:f>Sheet1!$B$10</c:f>
              <c:strCache>
                <c:ptCount val="1"/>
                <c:pt idx="0">
                  <c:v>비디오게임</c:v>
                </c:pt>
              </c:strCache>
            </c:strRef>
          </c:tx>
          <c:spPr>
            <a:solidFill>
              <a:schemeClr val="accent6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Sheet1!$C$6:$H$6</c:f>
              <c:strCache>
                <c:ptCount val="6"/>
                <c:pt idx="0">
                  <c:v>2016년</c:v>
                </c:pt>
                <c:pt idx="1">
                  <c:v>2015년</c:v>
                </c:pt>
                <c:pt idx="2">
                  <c:v>2014년</c:v>
                </c:pt>
                <c:pt idx="3">
                  <c:v>2013년</c:v>
                </c:pt>
                <c:pt idx="4">
                  <c:v>2012년</c:v>
                </c:pt>
                <c:pt idx="5">
                  <c:v>2011년</c:v>
                </c:pt>
              </c:strCache>
            </c:strRef>
          </c:cat>
          <c:val>
            <c:numRef>
              <c:f>Sheet1!$C$10:$H$10</c:f>
              <c:numCache>
                <c:formatCode>General</c:formatCode>
                <c:ptCount val="6"/>
                <c:pt idx="0">
                  <c:v>2.4</c:v>
                </c:pt>
                <c:pt idx="1">
                  <c:v>1.6</c:v>
                </c:pt>
                <c:pt idx="2">
                  <c:v>1.6</c:v>
                </c:pt>
                <c:pt idx="3">
                  <c:v>1</c:v>
                </c:pt>
                <c:pt idx="4">
                  <c:v>0.7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56-47FB-B891-737130CF8876}"/>
            </c:ext>
          </c:extLst>
        </c:ser>
        <c:ser>
          <c:idx val="4"/>
          <c:order val="4"/>
          <c:tx>
            <c:strRef>
              <c:f>Sheet1!$B$11</c:f>
              <c:strCache>
                <c:ptCount val="1"/>
                <c:pt idx="0">
                  <c:v>아케이드게임</c:v>
                </c:pt>
              </c:strCache>
            </c:strRef>
          </c:tx>
          <c:spPr>
            <a:solidFill>
              <a:schemeClr val="accent5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Sheet1!$C$6:$H$6</c:f>
              <c:strCache>
                <c:ptCount val="6"/>
                <c:pt idx="0">
                  <c:v>2016년</c:v>
                </c:pt>
                <c:pt idx="1">
                  <c:v>2015년</c:v>
                </c:pt>
                <c:pt idx="2">
                  <c:v>2014년</c:v>
                </c:pt>
                <c:pt idx="3">
                  <c:v>2013년</c:v>
                </c:pt>
                <c:pt idx="4">
                  <c:v>2012년</c:v>
                </c:pt>
                <c:pt idx="5">
                  <c:v>2011년</c:v>
                </c:pt>
              </c:strCache>
            </c:strRef>
          </c:cat>
          <c:val>
            <c:numRef>
              <c:f>Sheet1!$C$11:$H$11</c:f>
              <c:numCache>
                <c:formatCode>General</c:formatCode>
                <c:ptCount val="6"/>
                <c:pt idx="0">
                  <c:v>0.7</c:v>
                </c:pt>
                <c:pt idx="1">
                  <c:v>0.4</c:v>
                </c:pt>
                <c:pt idx="2">
                  <c:v>0.4</c:v>
                </c:pt>
                <c:pt idx="3">
                  <c:v>0.7</c:v>
                </c:pt>
                <c:pt idx="4">
                  <c:v>0.7</c:v>
                </c:pt>
                <c:pt idx="5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56-47FB-B891-737130CF8876}"/>
            </c:ext>
          </c:extLst>
        </c:ser>
        <c:ser>
          <c:idx val="5"/>
          <c:order val="5"/>
          <c:tx>
            <c:strRef>
              <c:f>Sheet1!$B$12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chemeClr val="accent4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Sheet1!$C$6:$H$6</c:f>
              <c:strCache>
                <c:ptCount val="6"/>
                <c:pt idx="0">
                  <c:v>2016년</c:v>
                </c:pt>
                <c:pt idx="1">
                  <c:v>2015년</c:v>
                </c:pt>
                <c:pt idx="2">
                  <c:v>2014년</c:v>
                </c:pt>
                <c:pt idx="3">
                  <c:v>2013년</c:v>
                </c:pt>
                <c:pt idx="4">
                  <c:v>2012년</c:v>
                </c:pt>
                <c:pt idx="5">
                  <c:v>2011년</c:v>
                </c:pt>
              </c:strCache>
            </c:strRef>
          </c:cat>
          <c:val>
            <c:numRef>
              <c:f>Sheet1!$C$12:$H$12</c:f>
              <c:numCache>
                <c:formatCode>General</c:formatCode>
                <c:ptCount val="6"/>
                <c:pt idx="0">
                  <c:v>1.0999999999999801</c:v>
                </c:pt>
                <c:pt idx="1">
                  <c:v>0.79999999999999716</c:v>
                </c:pt>
                <c:pt idx="2">
                  <c:v>0.90000000000000568</c:v>
                </c:pt>
                <c:pt idx="3">
                  <c:v>1.2000000000000028</c:v>
                </c:pt>
                <c:pt idx="4">
                  <c:v>2.0999999999999943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B56-47FB-B891-737130CF887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44186624"/>
        <c:axId val="87867968"/>
      </c:barChart>
      <c:catAx>
        <c:axId val="441866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867968"/>
        <c:crosses val="autoZero"/>
        <c:auto val="1"/>
        <c:lblAlgn val="ctr"/>
        <c:lblOffset val="100"/>
        <c:noMultiLvlLbl val="0"/>
      </c:catAx>
      <c:valAx>
        <c:axId val="87867968"/>
        <c:scaling>
          <c:orientation val="minMax"/>
        </c:scaling>
        <c:delete val="1"/>
        <c:axPos val="b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44186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F082F6-CBBB-4FA1-9F0A-679C58783E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7ADD02-E822-4CC1-9772-BE7AAB47FE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93BC9-FAF7-44BF-A795-E823AA279484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6DADD9-32C4-43B7-ACB3-95C78BC4C9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131082-4B77-4197-9029-94E0DAE28F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D99C2-9058-4AB8-A21C-ED0F040B7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802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93775-FCDF-4B91-B3D8-7F0BB27E8625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106AF-7BD8-4C1C-A17D-39977C361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09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106AF-7BD8-4C1C-A17D-39977C361FE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634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106AF-7BD8-4C1C-A17D-39977C361FE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077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106AF-7BD8-4C1C-A17D-39977C361FE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45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19BF3BF-B3B0-41AD-9CCA-79F2B5865803}"/>
              </a:ext>
            </a:extLst>
          </p:cNvPr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20402D-97C9-4A01-829A-F803FFFEE24D}"/>
              </a:ext>
            </a:extLst>
          </p:cNvPr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003F2DB5-E272-46DB-966C-60EC6AECA1FB}"/>
              </a:ext>
            </a:extLst>
          </p:cNvPr>
          <p:cNvSpPr/>
          <p:nvPr userDrawn="1"/>
        </p:nvSpPr>
        <p:spPr>
          <a:xfrm rot="10800000">
            <a:off x="611560" y="136224"/>
            <a:ext cx="203355" cy="175306"/>
          </a:xfrm>
          <a:prstGeom prst="triangle">
            <a:avLst/>
          </a:prstGeom>
          <a:solidFill>
            <a:srgbClr val="F1A40B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3CDE9A5-96A6-4B4A-A6BB-6165ED366E28}"/>
              </a:ext>
            </a:extLst>
          </p:cNvPr>
          <p:cNvSpPr/>
          <p:nvPr userDrawn="1"/>
        </p:nvSpPr>
        <p:spPr>
          <a:xfrm rot="10800000">
            <a:off x="402997" y="136224"/>
            <a:ext cx="203355" cy="175306"/>
          </a:xfrm>
          <a:prstGeom prst="triangl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521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4092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8283678" y="4854677"/>
            <a:ext cx="821990" cy="898655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83568" y="0"/>
            <a:ext cx="8291264" cy="4092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5" hasCustomPrompt="1"/>
          </p:nvPr>
        </p:nvSpPr>
        <p:spPr>
          <a:xfrm>
            <a:off x="315244" y="409228"/>
            <a:ext cx="8433220" cy="3244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38735" y="733647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28206" y="985292"/>
            <a:ext cx="365456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83968" y="1057300"/>
            <a:ext cx="0" cy="4201058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985292"/>
            <a:ext cx="4284016" cy="424847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6" name="내용 개체 틀 2"/>
          <p:cNvSpPr>
            <a:spLocks noGrp="1"/>
          </p:cNvSpPr>
          <p:nvPr>
            <p:ph idx="21"/>
          </p:nvPr>
        </p:nvSpPr>
        <p:spPr>
          <a:xfrm>
            <a:off x="423854" y="3193538"/>
            <a:ext cx="364409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Line 13"/>
          <p:cNvSpPr>
            <a:spLocks noChangeShapeType="1"/>
          </p:cNvSpPr>
          <p:nvPr userDrawn="1"/>
        </p:nvSpPr>
        <p:spPr bwMode="auto">
          <a:xfrm>
            <a:off x="287376" y="5377780"/>
            <a:ext cx="83170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8101048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9" name="슬라이드 번호 개체 틀 3"/>
          <p:cNvSpPr txBox="1">
            <a:spLocks noGrp="1"/>
          </p:cNvSpPr>
          <p:nvPr userDrawn="1"/>
        </p:nvSpPr>
        <p:spPr bwMode="auto">
          <a:xfrm>
            <a:off x="7382186" y="5377780"/>
            <a:ext cx="1726318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114858" y="114858"/>
            <a:ext cx="913284" cy="683568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31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4092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8283678" y="4854677"/>
            <a:ext cx="821990" cy="898655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83568" y="0"/>
            <a:ext cx="8291264" cy="4092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5" hasCustomPrompt="1"/>
          </p:nvPr>
        </p:nvSpPr>
        <p:spPr>
          <a:xfrm>
            <a:off x="315244" y="409228"/>
            <a:ext cx="8433220" cy="3244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38735" y="733647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28206" y="985292"/>
            <a:ext cx="365456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83968" y="1057300"/>
            <a:ext cx="0" cy="4201058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내용 개체 틀 2"/>
          <p:cNvSpPr>
            <a:spLocks noGrp="1"/>
          </p:cNvSpPr>
          <p:nvPr>
            <p:ph idx="21"/>
          </p:nvPr>
        </p:nvSpPr>
        <p:spPr>
          <a:xfrm>
            <a:off x="423854" y="3193538"/>
            <a:ext cx="364409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Line 13"/>
          <p:cNvSpPr>
            <a:spLocks noChangeShapeType="1"/>
          </p:cNvSpPr>
          <p:nvPr userDrawn="1"/>
        </p:nvSpPr>
        <p:spPr bwMode="auto">
          <a:xfrm>
            <a:off x="287376" y="5377780"/>
            <a:ext cx="83170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8101048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9" name="슬라이드 번호 개체 틀 3"/>
          <p:cNvSpPr txBox="1">
            <a:spLocks noGrp="1"/>
          </p:cNvSpPr>
          <p:nvPr userDrawn="1"/>
        </p:nvSpPr>
        <p:spPr bwMode="auto">
          <a:xfrm>
            <a:off x="7382186" y="5377780"/>
            <a:ext cx="1726318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114858" y="114858"/>
            <a:ext cx="913284" cy="683568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내용 개체 틀 2"/>
          <p:cNvSpPr>
            <a:spLocks noGrp="1"/>
          </p:cNvSpPr>
          <p:nvPr>
            <p:ph idx="22"/>
          </p:nvPr>
        </p:nvSpPr>
        <p:spPr>
          <a:xfrm>
            <a:off x="4468772" y="992912"/>
            <a:ext cx="4279692" cy="4265446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668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4092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8283678" y="4854677"/>
            <a:ext cx="821990" cy="898655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83568" y="0"/>
            <a:ext cx="8291264" cy="4092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5" hasCustomPrompt="1"/>
          </p:nvPr>
        </p:nvSpPr>
        <p:spPr>
          <a:xfrm>
            <a:off x="315244" y="409228"/>
            <a:ext cx="8433220" cy="3244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38735" y="733647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28206" y="985292"/>
            <a:ext cx="3135682" cy="4224470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3851920" y="1057300"/>
            <a:ext cx="0" cy="4201058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ine 13"/>
          <p:cNvSpPr>
            <a:spLocks noChangeShapeType="1"/>
          </p:cNvSpPr>
          <p:nvPr userDrawn="1"/>
        </p:nvSpPr>
        <p:spPr bwMode="auto">
          <a:xfrm>
            <a:off x="287376" y="5377780"/>
            <a:ext cx="83170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8101048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9" name="슬라이드 번호 개체 틀 3"/>
          <p:cNvSpPr txBox="1">
            <a:spLocks noGrp="1"/>
          </p:cNvSpPr>
          <p:nvPr userDrawn="1"/>
        </p:nvSpPr>
        <p:spPr bwMode="auto">
          <a:xfrm>
            <a:off x="7382186" y="5377780"/>
            <a:ext cx="1726318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114858" y="114858"/>
            <a:ext cx="913284" cy="683568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내용 개체 틀 2"/>
          <p:cNvSpPr>
            <a:spLocks noGrp="1"/>
          </p:cNvSpPr>
          <p:nvPr>
            <p:ph idx="22"/>
          </p:nvPr>
        </p:nvSpPr>
        <p:spPr>
          <a:xfrm>
            <a:off x="4139953" y="992912"/>
            <a:ext cx="4608511" cy="4265446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1752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4092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8283678" y="4854677"/>
            <a:ext cx="821990" cy="898655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83568" y="0"/>
            <a:ext cx="8291264" cy="4092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5" hasCustomPrompt="1"/>
          </p:nvPr>
        </p:nvSpPr>
        <p:spPr>
          <a:xfrm>
            <a:off x="315244" y="409228"/>
            <a:ext cx="8433220" cy="3244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38735" y="733647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28205" y="913284"/>
            <a:ext cx="8266467" cy="4320480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Line 13"/>
          <p:cNvSpPr>
            <a:spLocks noChangeShapeType="1"/>
          </p:cNvSpPr>
          <p:nvPr userDrawn="1"/>
        </p:nvSpPr>
        <p:spPr bwMode="auto">
          <a:xfrm>
            <a:off x="287376" y="5377780"/>
            <a:ext cx="83170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8101048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9" name="슬라이드 번호 개체 틀 3"/>
          <p:cNvSpPr txBox="1">
            <a:spLocks noGrp="1"/>
          </p:cNvSpPr>
          <p:nvPr userDrawn="1"/>
        </p:nvSpPr>
        <p:spPr bwMode="auto">
          <a:xfrm>
            <a:off x="7382186" y="5377780"/>
            <a:ext cx="1726318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114858" y="114858"/>
            <a:ext cx="913284" cy="683568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03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4092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8283678" y="4854677"/>
            <a:ext cx="821990" cy="898655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83568" y="0"/>
            <a:ext cx="8291264" cy="4092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28205" y="553249"/>
            <a:ext cx="8266467" cy="4680515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Line 13"/>
          <p:cNvSpPr>
            <a:spLocks noChangeShapeType="1"/>
          </p:cNvSpPr>
          <p:nvPr userDrawn="1"/>
        </p:nvSpPr>
        <p:spPr bwMode="auto">
          <a:xfrm>
            <a:off x="287376" y="5377780"/>
            <a:ext cx="83170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8101048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9" name="슬라이드 번호 개체 틀 3"/>
          <p:cNvSpPr txBox="1">
            <a:spLocks noGrp="1"/>
          </p:cNvSpPr>
          <p:nvPr userDrawn="1"/>
        </p:nvSpPr>
        <p:spPr bwMode="auto">
          <a:xfrm>
            <a:off x="7382186" y="5377780"/>
            <a:ext cx="1726318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114858" y="114858"/>
            <a:ext cx="913284" cy="683568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164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1C6828FF-CED0-49FE-BDC3-01A4126B65A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8">
            <a:extLst>
              <a:ext uri="{FF2B5EF4-FFF2-40B4-BE49-F238E27FC236}">
                <a16:creationId xmlns:a16="http://schemas.microsoft.com/office/drawing/2014/main" id="{4A8F6AEC-C40A-48FF-B891-006EE9C9C7F7}"/>
              </a:ext>
            </a:extLst>
          </p:cNvPr>
          <p:cNvSpPr/>
          <p:nvPr userDrawn="1"/>
        </p:nvSpPr>
        <p:spPr>
          <a:xfrm>
            <a:off x="0" y="-1"/>
            <a:ext cx="128689" cy="5715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301">
            <a:extLst>
              <a:ext uri="{FF2B5EF4-FFF2-40B4-BE49-F238E27FC236}">
                <a16:creationId xmlns:a16="http://schemas.microsoft.com/office/drawing/2014/main" id="{1C23DA76-B746-4292-9404-D7C4DDE294E7}"/>
              </a:ext>
            </a:extLst>
          </p:cNvPr>
          <p:cNvSpPr/>
          <p:nvPr userDrawn="1"/>
        </p:nvSpPr>
        <p:spPr>
          <a:xfrm>
            <a:off x="1" y="985292"/>
            <a:ext cx="3491879" cy="640071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제목 4">
            <a:extLst>
              <a:ext uri="{FF2B5EF4-FFF2-40B4-BE49-F238E27FC236}">
                <a16:creationId xmlns:a16="http://schemas.microsoft.com/office/drawing/2014/main" id="{F85F8A62-66A5-46BF-A2FE-1D28CED4F2D0}"/>
              </a:ext>
            </a:extLst>
          </p:cNvPr>
          <p:cNvSpPr txBox="1">
            <a:spLocks/>
          </p:cNvSpPr>
          <p:nvPr userDrawn="1"/>
        </p:nvSpPr>
        <p:spPr>
          <a:xfrm>
            <a:off x="128691" y="985292"/>
            <a:ext cx="3003150" cy="624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950" b="1" kern="1200" spc="-15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0" name="모서리가 둥근 직사각형 10">
            <a:extLst>
              <a:ext uri="{FF2B5EF4-FFF2-40B4-BE49-F238E27FC236}">
                <a16:creationId xmlns:a16="http://schemas.microsoft.com/office/drawing/2014/main" id="{29605134-A6A8-4C68-92B0-E7ECD3EEE885}"/>
              </a:ext>
            </a:extLst>
          </p:cNvPr>
          <p:cNvSpPr/>
          <p:nvPr userDrawn="1"/>
        </p:nvSpPr>
        <p:spPr>
          <a:xfrm flipH="1" flipV="1">
            <a:off x="516782" y="1779834"/>
            <a:ext cx="128688" cy="3364707"/>
          </a:xfrm>
          <a:prstGeom prst="roundRect">
            <a:avLst>
              <a:gd name="adj" fmla="val 50000"/>
            </a:avLst>
          </a:prstGeom>
          <a:solidFill>
            <a:srgbClr val="73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" name="Line 13">
            <a:extLst>
              <a:ext uri="{FF2B5EF4-FFF2-40B4-BE49-F238E27FC236}">
                <a16:creationId xmlns:a16="http://schemas.microsoft.com/office/drawing/2014/main" id="{C0727356-88CF-49D2-A4EB-DDB6E16CCEB9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128689" y="5367508"/>
            <a:ext cx="8475757" cy="637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텍스트 개체 틀 15">
            <a:extLst>
              <a:ext uri="{FF2B5EF4-FFF2-40B4-BE49-F238E27FC236}">
                <a16:creationId xmlns:a16="http://schemas.microsoft.com/office/drawing/2014/main" id="{FDC7EB74-E14C-4EC3-9470-B3F1C2BA001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62174" y="1797050"/>
            <a:ext cx="5226050" cy="336470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첫 번째 제목</a:t>
            </a:r>
            <a:endParaRPr lang="en-US" altLang="ko-KR" dirty="0"/>
          </a:p>
          <a:p>
            <a:pPr lvl="0"/>
            <a:r>
              <a:rPr lang="ko-KR" altLang="en-US" dirty="0"/>
              <a:t>두 번째 제목</a:t>
            </a:r>
            <a:endParaRPr lang="en-US" altLang="ko-KR" dirty="0"/>
          </a:p>
          <a:p>
            <a:pPr lvl="0"/>
            <a:r>
              <a:rPr lang="ko-KR" altLang="en-US" dirty="0"/>
              <a:t>세 번째 제목</a:t>
            </a:r>
            <a:endParaRPr lang="en-US" altLang="ko-KR" dirty="0"/>
          </a:p>
          <a:p>
            <a:pPr lvl="0"/>
            <a:r>
              <a:rPr lang="ko-KR" altLang="en-US" dirty="0"/>
              <a:t>네 번째 제목</a:t>
            </a:r>
            <a:endParaRPr lang="en-US" altLang="ko-KR" dirty="0"/>
          </a:p>
          <a:p>
            <a:pPr lvl="0"/>
            <a:r>
              <a:rPr lang="ko-KR" altLang="en-US" dirty="0"/>
              <a:t>다섯 번째 제목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D6A6AD6-BDDA-4285-9987-EC1C19606828}"/>
              </a:ext>
            </a:extLst>
          </p:cNvPr>
          <p:cNvCxnSpPr>
            <a:cxnSpLocks/>
          </p:cNvCxnSpPr>
          <p:nvPr userDrawn="1"/>
        </p:nvCxnSpPr>
        <p:spPr>
          <a:xfrm>
            <a:off x="267692" y="1461542"/>
            <a:ext cx="2720132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개체 틀 15">
            <a:extLst>
              <a:ext uri="{FF2B5EF4-FFF2-40B4-BE49-F238E27FC236}">
                <a16:creationId xmlns:a16="http://schemas.microsoft.com/office/drawing/2014/main" id="{F6D69891-D47A-4460-BFFE-34480B96837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63005" y="1779835"/>
            <a:ext cx="806450" cy="33647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3600" b="1">
                <a:solidFill>
                  <a:srgbClr val="F1404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</a:p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43" name="슬라이드 번호 개체 틀 3">
            <a:extLst>
              <a:ext uri="{FF2B5EF4-FFF2-40B4-BE49-F238E27FC236}">
                <a16:creationId xmlns:a16="http://schemas.microsoft.com/office/drawing/2014/main" id="{C474374E-C2F4-443E-94CA-80C335801E2F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633701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1C6828FF-CED0-49FE-BDC3-01A4126B65A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585896E9-8AE4-4CE6-B380-3E23E476806D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52D90C7-3006-4611-96BF-295374DAB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05" y="697258"/>
            <a:ext cx="3654560" cy="2088229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8BEEB7FD-3775-401B-AA19-09D37B9A02E1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423854" y="3073517"/>
            <a:ext cx="3644090" cy="2088239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427D89CA-8D59-44B6-BF05-B5727ECF40E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697259"/>
            <a:ext cx="4284016" cy="446448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7" name="직사각형 8">
            <a:extLst>
              <a:ext uri="{FF2B5EF4-FFF2-40B4-BE49-F238E27FC236}">
                <a16:creationId xmlns:a16="http://schemas.microsoft.com/office/drawing/2014/main" id="{4A8F6AEC-C40A-48FF-B891-006EE9C9C7F7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301">
            <a:extLst>
              <a:ext uri="{FF2B5EF4-FFF2-40B4-BE49-F238E27FC236}">
                <a16:creationId xmlns:a16="http://schemas.microsoft.com/office/drawing/2014/main" id="{1C23DA76-B746-4292-9404-D7C4DDE294E7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561E112B-820E-4F42-A751-F74289B4C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713070CB-A27B-44F4-9C9A-317CC32ACC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5B3AECA-9A02-4C89-B45B-7ED1C2AFCE1E}"/>
              </a:ext>
            </a:extLst>
          </p:cNvPr>
          <p:cNvCxnSpPr>
            <a:cxnSpLocks/>
          </p:cNvCxnSpPr>
          <p:nvPr userDrawn="1"/>
        </p:nvCxnSpPr>
        <p:spPr>
          <a:xfrm>
            <a:off x="4283968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B24E5BE5-B4DE-4739-B265-0AB8AC755A4C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456059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DA4AF4-8B12-4DAC-BDFD-685006017CA3}"/>
              </a:ext>
            </a:extLst>
          </p:cNvPr>
          <p:cNvCxnSpPr>
            <a:cxnSpLocks/>
          </p:cNvCxnSpPr>
          <p:nvPr userDrawn="1"/>
        </p:nvCxnSpPr>
        <p:spPr>
          <a:xfrm>
            <a:off x="4283968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A0C0B21-0D53-4640-8A9A-A337F0A3D05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468772" y="697259"/>
            <a:ext cx="4279692" cy="4464498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8" name="직사각형 8">
            <a:extLst>
              <a:ext uri="{FF2B5EF4-FFF2-40B4-BE49-F238E27FC236}">
                <a16:creationId xmlns:a16="http://schemas.microsoft.com/office/drawing/2014/main" id="{4A62169F-678F-4616-9F6D-EFB9D6CAF6A4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301">
            <a:extLst>
              <a:ext uri="{FF2B5EF4-FFF2-40B4-BE49-F238E27FC236}">
                <a16:creationId xmlns:a16="http://schemas.microsoft.com/office/drawing/2014/main" id="{0E40EA08-F086-462C-B3D7-8C4A602269E6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D6D1CF3D-2D26-492A-90ED-006F747D3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B764F884-BFF8-495F-874B-8C75A69E6D5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24872BE4-C7D4-4311-87D1-3D3F74DF6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05" y="697258"/>
            <a:ext cx="3654560" cy="2088229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8A9C85E7-54C1-4785-972A-B94366322D8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423854" y="3073517"/>
            <a:ext cx="3644090" cy="2088239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10C9F58D-0456-40A0-980E-26B414C7922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슬라이드 번호 개체 틀 3">
            <a:extLst>
              <a:ext uri="{FF2B5EF4-FFF2-40B4-BE49-F238E27FC236}">
                <a16:creationId xmlns:a16="http://schemas.microsoft.com/office/drawing/2014/main" id="{56A6E61C-C431-444E-8BC7-E8E1EF4F0961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30" name="Line 13">
            <a:extLst>
              <a:ext uri="{FF2B5EF4-FFF2-40B4-BE49-F238E27FC236}">
                <a16:creationId xmlns:a16="http://schemas.microsoft.com/office/drawing/2014/main" id="{CA9B36BC-FECB-4486-8D94-6C02E9D1564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48018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4B8526E8-5F59-403B-94F0-E9C759106A9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139953" y="697259"/>
            <a:ext cx="4608511" cy="446449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5CAD32B-0B90-4ACC-829F-B47C378FBE99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428206" y="697259"/>
            <a:ext cx="3135682" cy="4464497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4" name="직사각형 8">
            <a:extLst>
              <a:ext uri="{FF2B5EF4-FFF2-40B4-BE49-F238E27FC236}">
                <a16:creationId xmlns:a16="http://schemas.microsoft.com/office/drawing/2014/main" id="{DCCA9928-F34B-44ED-906A-CE00EF31DF21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301">
            <a:extLst>
              <a:ext uri="{FF2B5EF4-FFF2-40B4-BE49-F238E27FC236}">
                <a16:creationId xmlns:a16="http://schemas.microsoft.com/office/drawing/2014/main" id="{F6DBF327-DA0B-4FCA-981B-5F778A217EBC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0E1AC665-A225-4652-BABA-B5CBE7BDD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268F9BD-2267-4203-92E1-E9632B08E50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09F9E0E-18E7-48EC-9150-54BB3E9E76FE}"/>
              </a:ext>
            </a:extLst>
          </p:cNvPr>
          <p:cNvCxnSpPr>
            <a:cxnSpLocks/>
          </p:cNvCxnSpPr>
          <p:nvPr userDrawn="1"/>
        </p:nvCxnSpPr>
        <p:spPr>
          <a:xfrm>
            <a:off x="3851920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B4A52EA0-38FE-467F-97AE-CDF45963E68E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슬라이드 번호 개체 틀 3">
            <a:extLst>
              <a:ext uri="{FF2B5EF4-FFF2-40B4-BE49-F238E27FC236}">
                <a16:creationId xmlns:a16="http://schemas.microsoft.com/office/drawing/2014/main" id="{B0B943F8-F70B-4377-B124-28003F5E7F9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7" name="Line 13">
            <a:extLst>
              <a:ext uri="{FF2B5EF4-FFF2-40B4-BE49-F238E27FC236}">
                <a16:creationId xmlns:a16="http://schemas.microsoft.com/office/drawing/2014/main" id="{410EE8B4-E186-443E-8744-A981F6FEE7F3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82206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4B8526E8-5F59-403B-94F0-E9C759106A9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2627791" y="697259"/>
            <a:ext cx="6120673" cy="446449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5CAD32B-0B90-4ACC-829F-B47C378FBE99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428206" y="697259"/>
            <a:ext cx="1623508" cy="4464497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4" name="직사각형 8">
            <a:extLst>
              <a:ext uri="{FF2B5EF4-FFF2-40B4-BE49-F238E27FC236}">
                <a16:creationId xmlns:a16="http://schemas.microsoft.com/office/drawing/2014/main" id="{DCCA9928-F34B-44ED-906A-CE00EF31DF21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301">
            <a:extLst>
              <a:ext uri="{FF2B5EF4-FFF2-40B4-BE49-F238E27FC236}">
                <a16:creationId xmlns:a16="http://schemas.microsoft.com/office/drawing/2014/main" id="{F6DBF327-DA0B-4FCA-981B-5F778A217EBC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0E1AC665-A225-4652-BABA-B5CBE7BDD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268F9BD-2267-4203-92E1-E9632B08E50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09F9E0E-18E7-48EC-9150-54BB3E9E76FE}"/>
              </a:ext>
            </a:extLst>
          </p:cNvPr>
          <p:cNvCxnSpPr>
            <a:cxnSpLocks/>
          </p:cNvCxnSpPr>
          <p:nvPr userDrawn="1"/>
        </p:nvCxnSpPr>
        <p:spPr>
          <a:xfrm>
            <a:off x="2339752" y="913284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B4A52EA0-38FE-467F-97AE-CDF45963E68E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슬라이드 번호 개체 틀 3">
            <a:extLst>
              <a:ext uri="{FF2B5EF4-FFF2-40B4-BE49-F238E27FC236}">
                <a16:creationId xmlns:a16="http://schemas.microsoft.com/office/drawing/2014/main" id="{B0B943F8-F70B-4377-B124-28003F5E7F9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7" name="Line 13">
            <a:extLst>
              <a:ext uri="{FF2B5EF4-FFF2-40B4-BE49-F238E27FC236}">
                <a16:creationId xmlns:a16="http://schemas.microsoft.com/office/drawing/2014/main" id="{410EE8B4-E186-443E-8744-A981F6FEE7F3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5724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9145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C4F85ECC-5D91-4D37-9641-2F1104CF85F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139953" y="697259"/>
            <a:ext cx="4608511" cy="4458352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1125E8C1-1A99-4D8F-949E-83A98E81C145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1301">
            <a:extLst>
              <a:ext uri="{FF2B5EF4-FFF2-40B4-BE49-F238E27FC236}">
                <a16:creationId xmlns:a16="http://schemas.microsoft.com/office/drawing/2014/main" id="{1072FBE9-F255-4ADD-965B-1AECE63E8C42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2012C7-63DB-483D-9F42-032E567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5A0F32-FF9C-4DDC-9CB1-1E4DCF5C6E3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DA4AF4-8B12-4DAC-BDFD-685006017CA3}"/>
              </a:ext>
            </a:extLst>
          </p:cNvPr>
          <p:cNvCxnSpPr>
            <a:cxnSpLocks/>
          </p:cNvCxnSpPr>
          <p:nvPr userDrawn="1"/>
        </p:nvCxnSpPr>
        <p:spPr>
          <a:xfrm>
            <a:off x="3851920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5CAD32B-0B90-4ACC-829F-B47C378FBE99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428206" y="697259"/>
            <a:ext cx="3135682" cy="4458352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8E340D1-AF09-4FA9-9258-A0E50692679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D532515D-010D-4196-ACEE-0106E0F3E72A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9" name="Line 13">
            <a:extLst>
              <a:ext uri="{FF2B5EF4-FFF2-40B4-BE49-F238E27FC236}">
                <a16:creationId xmlns:a16="http://schemas.microsoft.com/office/drawing/2014/main" id="{B241D547-8884-47AE-B616-8D79B1857419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404142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C4F85ECC-5D91-4D37-9641-2F1104CF85F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139953" y="697259"/>
            <a:ext cx="4608511" cy="4458352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1125E8C1-1A99-4D8F-949E-83A98E81C145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1301">
            <a:extLst>
              <a:ext uri="{FF2B5EF4-FFF2-40B4-BE49-F238E27FC236}">
                <a16:creationId xmlns:a16="http://schemas.microsoft.com/office/drawing/2014/main" id="{1072FBE9-F255-4ADD-965B-1AECE63E8C42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2012C7-63DB-483D-9F42-032E567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5A0F32-FF9C-4DDC-9CB1-1E4DCF5C6E3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DA4AF4-8B12-4DAC-BDFD-685006017CA3}"/>
              </a:ext>
            </a:extLst>
          </p:cNvPr>
          <p:cNvCxnSpPr>
            <a:cxnSpLocks/>
          </p:cNvCxnSpPr>
          <p:nvPr userDrawn="1"/>
        </p:nvCxnSpPr>
        <p:spPr>
          <a:xfrm>
            <a:off x="3851920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5CAD32B-0B90-4ACC-829F-B47C378FBE99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428206" y="697259"/>
            <a:ext cx="3135682" cy="2160241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8E340D1-AF09-4FA9-9258-A0E50692679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D532515D-010D-4196-ACEE-0106E0F3E72A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9" name="Line 13">
            <a:extLst>
              <a:ext uri="{FF2B5EF4-FFF2-40B4-BE49-F238E27FC236}">
                <a16:creationId xmlns:a16="http://schemas.microsoft.com/office/drawing/2014/main" id="{B241D547-8884-47AE-B616-8D79B1857419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E9DD4F8-182A-40B3-BB22-A18B840D722A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28206" y="2995370"/>
            <a:ext cx="3135682" cy="2160241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6467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8">
            <a:extLst>
              <a:ext uri="{FF2B5EF4-FFF2-40B4-BE49-F238E27FC236}">
                <a16:creationId xmlns:a16="http://schemas.microsoft.com/office/drawing/2014/main" id="{1125E8C1-1A99-4D8F-949E-83A98E81C145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1301">
            <a:extLst>
              <a:ext uri="{FF2B5EF4-FFF2-40B4-BE49-F238E27FC236}">
                <a16:creationId xmlns:a16="http://schemas.microsoft.com/office/drawing/2014/main" id="{1072FBE9-F255-4ADD-965B-1AECE63E8C42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2012C7-63DB-483D-9F42-032E567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5A0F32-FF9C-4DDC-9CB1-1E4DCF5C6E3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DA4AF4-8B12-4DAC-BDFD-685006017CA3}"/>
              </a:ext>
            </a:extLst>
          </p:cNvPr>
          <p:cNvCxnSpPr>
            <a:cxnSpLocks/>
          </p:cNvCxnSpPr>
          <p:nvPr userDrawn="1"/>
        </p:nvCxnSpPr>
        <p:spPr>
          <a:xfrm>
            <a:off x="3851920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5CAD32B-0B90-4ACC-829F-B47C378FBE99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428206" y="697259"/>
            <a:ext cx="3135682" cy="2160241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8E340D1-AF09-4FA9-9258-A0E50692679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D532515D-010D-4196-ACEE-0106E0F3E72A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9" name="Line 13">
            <a:extLst>
              <a:ext uri="{FF2B5EF4-FFF2-40B4-BE49-F238E27FC236}">
                <a16:creationId xmlns:a16="http://schemas.microsoft.com/office/drawing/2014/main" id="{B241D547-8884-47AE-B616-8D79B1857419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E9DD4F8-182A-40B3-BB22-A18B840D722A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28206" y="2995370"/>
            <a:ext cx="3135682" cy="2160241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5157829F-7AE8-43B0-88B4-7A68F616156D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139953" y="697259"/>
            <a:ext cx="4608511" cy="446449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22601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4B8526E8-5F59-403B-94F0-E9C759106A9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28207" y="697259"/>
            <a:ext cx="8320258" cy="446449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4" name="직사각형 8">
            <a:extLst>
              <a:ext uri="{FF2B5EF4-FFF2-40B4-BE49-F238E27FC236}">
                <a16:creationId xmlns:a16="http://schemas.microsoft.com/office/drawing/2014/main" id="{DCCA9928-F34B-44ED-906A-CE00EF31DF21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301">
            <a:extLst>
              <a:ext uri="{FF2B5EF4-FFF2-40B4-BE49-F238E27FC236}">
                <a16:creationId xmlns:a16="http://schemas.microsoft.com/office/drawing/2014/main" id="{F6DBF327-DA0B-4FCA-981B-5F778A217EBC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0E1AC665-A225-4652-BABA-B5CBE7BDD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268F9BD-2267-4203-92E1-E9632B08E50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DA5A2B4B-B84B-4B2B-9482-28244F6F5E4D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슬라이드 번호 개체 틀 3">
            <a:extLst>
              <a:ext uri="{FF2B5EF4-FFF2-40B4-BE49-F238E27FC236}">
                <a16:creationId xmlns:a16="http://schemas.microsoft.com/office/drawing/2014/main" id="{1C9482FF-F985-40A7-818E-610EA6BD613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3" name="Line 13">
            <a:extLst>
              <a:ext uri="{FF2B5EF4-FFF2-40B4-BE49-F238E27FC236}">
                <a16:creationId xmlns:a16="http://schemas.microsoft.com/office/drawing/2014/main" id="{BDE4B86A-5F13-4DEF-B335-18AA32AB417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19828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C4F85ECC-5D91-4D37-9641-2F1104CF85F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28207" y="697259"/>
            <a:ext cx="8320258" cy="4464497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1125E8C1-1A99-4D8F-949E-83A98E81C145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1301">
            <a:extLst>
              <a:ext uri="{FF2B5EF4-FFF2-40B4-BE49-F238E27FC236}">
                <a16:creationId xmlns:a16="http://schemas.microsoft.com/office/drawing/2014/main" id="{1072FBE9-F255-4ADD-965B-1AECE63E8C42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2012C7-63DB-483D-9F42-032E567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5A0F32-FF9C-4DDC-9CB1-1E4DCF5C6E3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B733B8D0-842E-46F3-9C5A-5B7AE12513BB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슬라이드 번호 개체 틀 3">
            <a:extLst>
              <a:ext uri="{FF2B5EF4-FFF2-40B4-BE49-F238E27FC236}">
                <a16:creationId xmlns:a16="http://schemas.microsoft.com/office/drawing/2014/main" id="{5518D623-47FD-47C9-ACD1-5A1DE2B3CD1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82536482-892D-4186-8611-CD23EE2EC233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507308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Group 308">
            <a:extLst>
              <a:ext uri="{FF2B5EF4-FFF2-40B4-BE49-F238E27FC236}">
                <a16:creationId xmlns:a16="http://schemas.microsoft.com/office/drawing/2014/main" id="{47F7D1B8-F8CF-4301-978C-0A79AD935F9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52486704"/>
              </p:ext>
            </p:extLst>
          </p:nvPr>
        </p:nvGraphicFramePr>
        <p:xfrm>
          <a:off x="94804" y="3937620"/>
          <a:ext cx="8972550" cy="1695100"/>
        </p:xfrm>
        <a:graphic>
          <a:graphicData uri="http://schemas.openxmlformats.org/drawingml/2006/table">
            <a:tbl>
              <a:tblPr/>
              <a:tblGrid>
                <a:gridCol w="897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95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내레이션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사운드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음향효과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                                  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대사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</a:txBody>
                  <a:tcPr marT="38100" marB="381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8">
            <a:extLst>
              <a:ext uri="{FF2B5EF4-FFF2-40B4-BE49-F238E27FC236}">
                <a16:creationId xmlns:a16="http://schemas.microsoft.com/office/drawing/2014/main" id="{1125E8C1-1A99-4D8F-949E-83A98E81C145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1301">
            <a:extLst>
              <a:ext uri="{FF2B5EF4-FFF2-40B4-BE49-F238E27FC236}">
                <a16:creationId xmlns:a16="http://schemas.microsoft.com/office/drawing/2014/main" id="{1072FBE9-F255-4ADD-965B-1AECE63E8C42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2012C7-63DB-483D-9F42-032E567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5A0F32-FF9C-4DDC-9CB1-1E4DCF5C6E3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6" name="슬라이드 번호 개체 틀 3">
            <a:extLst>
              <a:ext uri="{FF2B5EF4-FFF2-40B4-BE49-F238E27FC236}">
                <a16:creationId xmlns:a16="http://schemas.microsoft.com/office/drawing/2014/main" id="{5518D623-47FD-47C9-ACD1-5A1DE2B3CD1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028384" y="5377780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graphicFrame>
        <p:nvGraphicFramePr>
          <p:cNvPr id="12" name="Group 315">
            <a:extLst>
              <a:ext uri="{FF2B5EF4-FFF2-40B4-BE49-F238E27FC236}">
                <a16:creationId xmlns:a16="http://schemas.microsoft.com/office/drawing/2014/main" id="{D0D823F7-0166-4B76-AEE8-12597BA6E83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39853370"/>
              </p:ext>
            </p:extLst>
          </p:nvPr>
        </p:nvGraphicFramePr>
        <p:xfrm>
          <a:off x="6587778" y="603730"/>
          <a:ext cx="2479576" cy="3177278"/>
        </p:xfrm>
        <a:graphic>
          <a:graphicData uri="http://schemas.openxmlformats.org/drawingml/2006/table">
            <a:tbl>
              <a:tblPr/>
              <a:tblGrid>
                <a:gridCol w="2479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772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화면설명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</a:txBody>
                  <a:tcPr marL="91462" marR="91462" marT="38100" marB="381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Rectangle 66">
            <a:extLst>
              <a:ext uri="{FF2B5EF4-FFF2-40B4-BE49-F238E27FC236}">
                <a16:creationId xmlns:a16="http://schemas.microsoft.com/office/drawing/2014/main" id="{84130FA6-0504-48DC-A8EB-C611782EC9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7504" y="913284"/>
            <a:ext cx="6336258" cy="290825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b="0">
              <a:ea typeface="돋움" pitchFamily="50" charset="-127"/>
            </a:endParaRPr>
          </a:p>
        </p:txBody>
      </p:sp>
      <p:graphicFrame>
        <p:nvGraphicFramePr>
          <p:cNvPr id="18" name="Group 50">
            <a:extLst>
              <a:ext uri="{FF2B5EF4-FFF2-40B4-BE49-F238E27FC236}">
                <a16:creationId xmlns:a16="http://schemas.microsoft.com/office/drawing/2014/main" id="{447EB60A-4DDC-438F-B652-9AD7E7F787C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7956189"/>
              </p:ext>
            </p:extLst>
          </p:nvPr>
        </p:nvGraphicFramePr>
        <p:xfrm>
          <a:off x="107504" y="605780"/>
          <a:ext cx="6336258" cy="257530"/>
        </p:xfrm>
        <a:graphic>
          <a:graphicData uri="http://schemas.openxmlformats.org/drawingml/2006/table">
            <a:tbl>
              <a:tblPr/>
              <a:tblGrid>
                <a:gridCol w="575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997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7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Scene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38100" marB="381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38100" marB="381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Cut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38100" marB="381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 번호</a:t>
                      </a:r>
                    </a:p>
                  </a:txBody>
                  <a:tcPr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장소 명칭</a:t>
                      </a:r>
                    </a:p>
                  </a:txBody>
                  <a:tcPr marT="38100" marB="381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38100" marB="381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705E3531-60F1-4247-BA85-480495C5CCE6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6828568" y="5856414"/>
            <a:ext cx="2133600" cy="158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AF9F8F0B-2440-4609-841D-CD4C983223C8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84015" y="621397"/>
            <a:ext cx="647625" cy="2302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6545A920-96F2-4CD9-ABA5-C8C88CD46DB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908151" y="612966"/>
            <a:ext cx="647625" cy="2302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16574C6F-E255-48D5-93CC-DB90CBF0514F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203848" y="612966"/>
            <a:ext cx="792088" cy="238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D87DBFC9-0BFD-431B-A241-ACB0294C27F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644008" y="603730"/>
            <a:ext cx="1799753" cy="2595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5" name="텍스트 개체 틀 2">
            <a:extLst>
              <a:ext uri="{FF2B5EF4-FFF2-40B4-BE49-F238E27FC236}">
                <a16:creationId xmlns:a16="http://schemas.microsoft.com/office/drawing/2014/main" id="{1868CA45-FCC6-4B78-AF73-A22A6F918964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587778" y="697260"/>
            <a:ext cx="2479576" cy="3083748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marR="0" indent="-1714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1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200" dirty="0"/>
              <a:t>텍스트 </a:t>
            </a:r>
          </a:p>
        </p:txBody>
      </p:sp>
      <p:sp>
        <p:nvSpPr>
          <p:cNvPr id="37" name="텍스트 개체 틀 2">
            <a:extLst>
              <a:ext uri="{FF2B5EF4-FFF2-40B4-BE49-F238E27FC236}">
                <a16:creationId xmlns:a16="http://schemas.microsoft.com/office/drawing/2014/main" id="{9EFB9F97-347F-41DF-907B-95CE6894C338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07504" y="4081636"/>
            <a:ext cx="2376264" cy="1551084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marR="0" indent="-2286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200" dirty="0"/>
              <a:t>텍스트 </a:t>
            </a:r>
          </a:p>
        </p:txBody>
      </p:sp>
      <p:sp>
        <p:nvSpPr>
          <p:cNvPr id="38" name="텍스트 개체 틀 2">
            <a:extLst>
              <a:ext uri="{FF2B5EF4-FFF2-40B4-BE49-F238E27FC236}">
                <a16:creationId xmlns:a16="http://schemas.microsoft.com/office/drawing/2014/main" id="{9B21E8B9-A0C7-434A-8CFE-0D3E19643BAD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555776" y="4081636"/>
            <a:ext cx="6408712" cy="1551084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marR="0" indent="-2286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200" dirty="0"/>
              <a:t>텍스트 </a:t>
            </a:r>
          </a:p>
        </p:txBody>
      </p:sp>
    </p:spTree>
    <p:extLst>
      <p:ext uri="{BB962C8B-B14F-4D97-AF65-F5344CB8AC3E}">
        <p14:creationId xmlns:p14="http://schemas.microsoft.com/office/powerpoint/2010/main" val="4084466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-154" y="0"/>
            <a:ext cx="123149" cy="419743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-154" y="4197433"/>
            <a:ext cx="123149" cy="152447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28691" y="1017296"/>
            <a:ext cx="5059055" cy="6400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4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제목 4">
            <a:extLst>
              <a:ext uri="{FF2B5EF4-FFF2-40B4-BE49-F238E27FC236}">
                <a16:creationId xmlns:a16="http://schemas.microsoft.com/office/drawing/2014/main" id="{7C3D5377-B03D-4B5F-96B6-26DF7325B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690" y="1177314"/>
            <a:ext cx="5059055" cy="280439"/>
          </a:xfrm>
          <a:prstGeom prst="rect">
            <a:avLst/>
          </a:prstGeom>
        </p:spPr>
        <p:txBody>
          <a:bodyPr anchor="ctr"/>
          <a:lstStyle>
            <a:lvl1pPr>
              <a:defRPr sz="3950" b="1" spc="-15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id="{194EF812-C757-41D2-9AC6-A944FD3022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9994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1" name="텍스트 개체 틀 19">
            <a:extLst>
              <a:ext uri="{FF2B5EF4-FFF2-40B4-BE49-F238E27FC236}">
                <a16:creationId xmlns:a16="http://schemas.microsoft.com/office/drawing/2014/main" id="{B24CF615-CE2A-4925-A806-C9029CF803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2676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2" name="텍스트 개체 틀 19">
            <a:extLst>
              <a:ext uri="{FF2B5EF4-FFF2-40B4-BE49-F238E27FC236}">
                <a16:creationId xmlns:a16="http://schemas.microsoft.com/office/drawing/2014/main" id="{9E4AC335-1101-414C-A104-9FB7D966C0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54017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C96611-A76B-470A-8A1F-6D272C8945FC}"/>
              </a:ext>
            </a:extLst>
          </p:cNvPr>
          <p:cNvGrpSpPr/>
          <p:nvPr userDrawn="1"/>
        </p:nvGrpSpPr>
        <p:grpSpPr>
          <a:xfrm>
            <a:off x="950792" y="3691376"/>
            <a:ext cx="7221404" cy="86159"/>
            <a:chOff x="2559310" y="3725261"/>
            <a:chExt cx="7221404" cy="86159"/>
          </a:xfrm>
          <a:solidFill>
            <a:srgbClr val="F8F8F8"/>
          </a:solidFill>
        </p:grpSpPr>
        <p:sp>
          <p:nvSpPr>
            <p:cNvPr id="17" name="모서리가 둥근 직사각형 10">
              <a:extLst>
                <a:ext uri="{FF2B5EF4-FFF2-40B4-BE49-F238E27FC236}">
                  <a16:creationId xmlns:a16="http://schemas.microsoft.com/office/drawing/2014/main" id="{9085AC95-7E51-4D47-B4BB-D2798F66A7B9}"/>
                </a:ext>
              </a:extLst>
            </p:cNvPr>
            <p:cNvSpPr/>
            <p:nvPr userDrawn="1"/>
          </p:nvSpPr>
          <p:spPr>
            <a:xfrm>
              <a:off x="2559310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모서리가 둥근 직사각형 36">
              <a:extLst>
                <a:ext uri="{FF2B5EF4-FFF2-40B4-BE49-F238E27FC236}">
                  <a16:creationId xmlns:a16="http://schemas.microsoft.com/office/drawing/2014/main" id="{D6CF4D30-5095-4529-9F47-AE7D12F2A531}"/>
                </a:ext>
              </a:extLst>
            </p:cNvPr>
            <p:cNvSpPr/>
            <p:nvPr userDrawn="1"/>
          </p:nvSpPr>
          <p:spPr>
            <a:xfrm>
              <a:off x="4465202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모서리가 둥근 직사각형 37">
              <a:extLst>
                <a:ext uri="{FF2B5EF4-FFF2-40B4-BE49-F238E27FC236}">
                  <a16:creationId xmlns:a16="http://schemas.microsoft.com/office/drawing/2014/main" id="{24A61629-5337-417C-87A6-8874EDF49F87}"/>
                </a:ext>
              </a:extLst>
            </p:cNvPr>
            <p:cNvSpPr/>
            <p:nvPr userDrawn="1"/>
          </p:nvSpPr>
          <p:spPr>
            <a:xfrm>
              <a:off x="6371094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모서리가 둥근 직사각형 38">
              <a:extLst>
                <a:ext uri="{FF2B5EF4-FFF2-40B4-BE49-F238E27FC236}">
                  <a16:creationId xmlns:a16="http://schemas.microsoft.com/office/drawing/2014/main" id="{71C497EF-E5DF-43CE-8BF1-A075E0498B31}"/>
                </a:ext>
              </a:extLst>
            </p:cNvPr>
            <p:cNvSpPr/>
            <p:nvPr userDrawn="1"/>
          </p:nvSpPr>
          <p:spPr>
            <a:xfrm>
              <a:off x="8276986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1FCDA2F6-FFEA-4CF8-884B-BA8E9449BF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0503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A170DC4C-911D-472F-AB13-D6C3C16926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56394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1C44C1F1-D0BD-49B8-9871-7E2B090271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7736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EA58E9C9-E273-4B76-8B00-A65BCB2915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59077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5" name="텍스트 개체 틀 19">
            <a:extLst>
              <a:ext uri="{FF2B5EF4-FFF2-40B4-BE49-F238E27FC236}">
                <a16:creationId xmlns:a16="http://schemas.microsoft.com/office/drawing/2014/main" id="{7B8E431C-AB18-4BA6-929A-760BBD0405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51335" y="2850877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999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일반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BDDD63-CD7B-466F-B74B-A4708712C8B7}"/>
              </a:ext>
            </a:extLst>
          </p:cNvPr>
          <p:cNvSpPr/>
          <p:nvPr userDrawn="1"/>
        </p:nvSpPr>
        <p:spPr>
          <a:xfrm>
            <a:off x="-154" y="136224"/>
            <a:ext cx="9144154" cy="417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496" y="136225"/>
            <a:ext cx="8291264" cy="4170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내용 개체 틀 2"/>
          <p:cNvSpPr>
            <a:spLocks noGrp="1"/>
          </p:cNvSpPr>
          <p:nvPr>
            <p:ph idx="15" hasCustomPrompt="1"/>
          </p:nvPr>
        </p:nvSpPr>
        <p:spPr>
          <a:xfrm>
            <a:off x="247838" y="553244"/>
            <a:ext cx="8433220" cy="3244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47838" y="877663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428206" y="985292"/>
            <a:ext cx="365456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61182" y="1369335"/>
            <a:ext cx="0" cy="3648405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985292"/>
            <a:ext cx="4284016" cy="424847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23" name="내용 개체 틀 2"/>
          <p:cNvSpPr>
            <a:spLocks noGrp="1"/>
          </p:cNvSpPr>
          <p:nvPr>
            <p:ph idx="21"/>
          </p:nvPr>
        </p:nvSpPr>
        <p:spPr>
          <a:xfrm>
            <a:off x="423854" y="3193538"/>
            <a:ext cx="364409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377780"/>
            <a:ext cx="8101048" cy="1554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0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</p:spTree>
    <p:extLst>
      <p:ext uri="{BB962C8B-B14F-4D97-AF65-F5344CB8AC3E}">
        <p14:creationId xmlns:p14="http://schemas.microsoft.com/office/powerpoint/2010/main" val="4197275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일반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BDDD63-CD7B-466F-B74B-A4708712C8B7}"/>
              </a:ext>
            </a:extLst>
          </p:cNvPr>
          <p:cNvSpPr/>
          <p:nvPr userDrawn="1"/>
        </p:nvSpPr>
        <p:spPr>
          <a:xfrm>
            <a:off x="-154" y="136224"/>
            <a:ext cx="9144154" cy="417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496" y="136225"/>
            <a:ext cx="8291264" cy="4170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내용 개체 틀 2"/>
          <p:cNvSpPr>
            <a:spLocks noGrp="1"/>
          </p:cNvSpPr>
          <p:nvPr>
            <p:ph idx="15" hasCustomPrompt="1"/>
          </p:nvPr>
        </p:nvSpPr>
        <p:spPr>
          <a:xfrm>
            <a:off x="247838" y="553244"/>
            <a:ext cx="8433220" cy="3244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47838" y="877663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428206" y="985292"/>
            <a:ext cx="365456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61182" y="1201316"/>
            <a:ext cx="0" cy="3816424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985292"/>
            <a:ext cx="4284016" cy="424847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23" name="내용 개체 틀 2"/>
          <p:cNvSpPr>
            <a:spLocks noGrp="1"/>
          </p:cNvSpPr>
          <p:nvPr>
            <p:ph idx="21"/>
          </p:nvPr>
        </p:nvSpPr>
        <p:spPr>
          <a:xfrm>
            <a:off x="423854" y="3193538"/>
            <a:ext cx="364409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2508948" y="193204"/>
            <a:ext cx="1214552" cy="305885"/>
            <a:chOff x="2508948" y="739027"/>
            <a:chExt cx="1214552" cy="305885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8948" y="739027"/>
              <a:ext cx="1126948" cy="305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2699792" y="749523"/>
              <a:ext cx="10237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/>
                <a:t>슬라이드 쇼</a:t>
              </a:r>
            </a:p>
          </p:txBody>
        </p:sp>
      </p:grpSp>
      <p:sp>
        <p:nvSpPr>
          <p:cNvPr id="26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377780"/>
            <a:ext cx="8101048" cy="1554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0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</p:spTree>
    <p:extLst>
      <p:ext uri="{BB962C8B-B14F-4D97-AF65-F5344CB8AC3E}">
        <p14:creationId xmlns:p14="http://schemas.microsoft.com/office/powerpoint/2010/main" val="172511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일반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BDDD63-CD7B-466F-B74B-A4708712C8B7}"/>
              </a:ext>
            </a:extLst>
          </p:cNvPr>
          <p:cNvSpPr/>
          <p:nvPr userDrawn="1"/>
        </p:nvSpPr>
        <p:spPr>
          <a:xfrm>
            <a:off x="-154" y="136224"/>
            <a:ext cx="9144154" cy="417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496" y="136225"/>
            <a:ext cx="8291264" cy="4170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95536" y="625252"/>
            <a:ext cx="8352928" cy="464888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6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377780"/>
            <a:ext cx="8101048" cy="1554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0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</p:spTree>
    <p:extLst>
      <p:ext uri="{BB962C8B-B14F-4D97-AF65-F5344CB8AC3E}">
        <p14:creationId xmlns:p14="http://schemas.microsoft.com/office/powerpoint/2010/main" val="6567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일반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BDDD63-CD7B-466F-B74B-A4708712C8B7}"/>
              </a:ext>
            </a:extLst>
          </p:cNvPr>
          <p:cNvSpPr/>
          <p:nvPr userDrawn="1"/>
        </p:nvSpPr>
        <p:spPr>
          <a:xfrm>
            <a:off x="-154" y="136224"/>
            <a:ext cx="9144154" cy="417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496" y="136225"/>
            <a:ext cx="8291264" cy="4170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377780"/>
            <a:ext cx="8101048" cy="1554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0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FC4B189E-AD7A-48A6-BC51-6B76282E2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697260"/>
            <a:ext cx="8280920" cy="453650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71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228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다이아몬드 5"/>
          <p:cNvSpPr/>
          <p:nvPr userDrawn="1"/>
        </p:nvSpPr>
        <p:spPr>
          <a:xfrm>
            <a:off x="-509235" y="4687809"/>
            <a:ext cx="1018469" cy="1018469"/>
          </a:xfrm>
          <a:prstGeom prst="diamond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 userDrawn="1"/>
        </p:nvSpPr>
        <p:spPr>
          <a:xfrm rot="5400000">
            <a:off x="-183667" y="201922"/>
            <a:ext cx="4687810" cy="4283968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5847911" y="2423475"/>
            <a:ext cx="3496850" cy="3131840"/>
          </a:xfrm>
          <a:prstGeom prst="rtTriangle">
            <a:avLst/>
          </a:prstGeom>
          <a:solidFill>
            <a:schemeClr val="bg2">
              <a:lumMod val="75000"/>
              <a:alpha val="80000"/>
            </a:schemeClr>
          </a:solidFill>
          <a:ln w="3175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19">
            <a:extLst>
              <a:ext uri="{FF2B5EF4-FFF2-40B4-BE49-F238E27FC236}">
                <a16:creationId xmlns:a16="http://schemas.microsoft.com/office/drawing/2014/main" id="{194EF812-C757-41D2-9AC6-A944FD3022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27784" y="1633364"/>
            <a:ext cx="720079" cy="8172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1FCDA2F6-FFEA-4CF8-884B-BA8E9449BF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75856" y="1777380"/>
            <a:ext cx="2880320" cy="5665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12" name="제목 4">
            <a:extLst>
              <a:ext uri="{FF2B5EF4-FFF2-40B4-BE49-F238E27FC236}">
                <a16:creationId xmlns:a16="http://schemas.microsoft.com/office/drawing/2014/main" id="{7C3D5377-B03D-4B5F-96B6-26DF7325B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83768" y="1129308"/>
            <a:ext cx="5059055" cy="28043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5400" b="1" spc="-15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19" name="텍스트 개체 틀 19">
            <a:extLst>
              <a:ext uri="{FF2B5EF4-FFF2-40B4-BE49-F238E27FC236}">
                <a16:creationId xmlns:a16="http://schemas.microsoft.com/office/drawing/2014/main" id="{194EF812-C757-41D2-9AC6-A944FD3022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39020" y="2281436"/>
            <a:ext cx="720079" cy="8172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id="{1FCDA2F6-FFEA-4CF8-884B-BA8E9449BF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87092" y="2425452"/>
            <a:ext cx="2880320" cy="5665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21" name="텍스트 개체 틀 19">
            <a:extLst>
              <a:ext uri="{FF2B5EF4-FFF2-40B4-BE49-F238E27FC236}">
                <a16:creationId xmlns:a16="http://schemas.microsoft.com/office/drawing/2014/main" id="{194EF812-C757-41D2-9AC6-A944FD3022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66282" y="2913929"/>
            <a:ext cx="720079" cy="8172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1FCDA2F6-FFEA-4CF8-884B-BA8E9449BF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14354" y="3057945"/>
            <a:ext cx="2880320" cy="5665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23" name="텍스트 개체 틀 19">
            <a:extLst>
              <a:ext uri="{FF2B5EF4-FFF2-40B4-BE49-F238E27FC236}">
                <a16:creationId xmlns:a16="http://schemas.microsoft.com/office/drawing/2014/main" id="{194EF812-C757-41D2-9AC6-A944FD3022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9592" y="3552463"/>
            <a:ext cx="720079" cy="8172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1FCDA2F6-FFEA-4CF8-884B-BA8E9449BF8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47664" y="3696479"/>
            <a:ext cx="2880320" cy="5665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49084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77923" tIns="38962" rIns="77923" bIns="38962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77923" tIns="38962" rIns="77923" bIns="38962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1" y="5296960"/>
            <a:ext cx="2133600" cy="304271"/>
          </a:xfrm>
          <a:prstGeom prst="rect">
            <a:avLst/>
          </a:prstGeom>
        </p:spPr>
        <p:txBody>
          <a:bodyPr vert="horz" lIns="77923" tIns="38962" rIns="77923" bIns="38962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4C7FF638-8B06-4E34-ABA1-D0A79B04245F}" type="datetimeFigureOut">
              <a:rPr lang="ko-KR" altLang="en-US" smtClean="0"/>
              <a:pPr/>
              <a:t>2019-10-10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1" y="5296960"/>
            <a:ext cx="2895600" cy="304271"/>
          </a:xfrm>
          <a:prstGeom prst="rect">
            <a:avLst/>
          </a:prstGeom>
        </p:spPr>
        <p:txBody>
          <a:bodyPr vert="horz" lIns="77923" tIns="38962" rIns="77923" bIns="38962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77923" tIns="38962" rIns="77923" bIns="38962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DEA6667C-7EA0-4F7A-8DEE-AA3755EDB56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43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6" r:id="rId2"/>
    <p:sldLayoutId id="2147483672" r:id="rId3"/>
    <p:sldLayoutId id="2147483673" r:id="rId4"/>
    <p:sldLayoutId id="2147483674" r:id="rId5"/>
    <p:sldLayoutId id="2147483677" r:id="rId6"/>
    <p:sldLayoutId id="2147483676" r:id="rId7"/>
  </p:sldLayoutIdLst>
  <p:txStyles>
    <p:titleStyle>
      <a:lvl1pPr algn="ctr" defTabSz="779227" rtl="0" eaLnBrk="1" latinLnBrk="1" hangingPunct="1">
        <a:spcBef>
          <a:spcPct val="0"/>
        </a:spcBef>
        <a:buNone/>
        <a:defRPr sz="38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92210" indent="-292210" algn="l" defTabSz="779227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j-ea"/>
          <a:ea typeface="+mj-ea"/>
          <a:cs typeface="+mn-cs"/>
        </a:defRPr>
      </a:lvl1pPr>
      <a:lvl2pPr marL="633122" indent="-243508" algn="l" defTabSz="779227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j-ea"/>
          <a:ea typeface="+mj-ea"/>
          <a:cs typeface="+mn-cs"/>
        </a:defRPr>
      </a:lvl2pPr>
      <a:lvl3pPr marL="974034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363648" indent="-194807" algn="l" defTabSz="779227" rtl="0" eaLnBrk="1" latinLnBrk="1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+mj-ea"/>
          <a:ea typeface="+mj-ea"/>
          <a:cs typeface="+mn-cs"/>
        </a:defRPr>
      </a:lvl4pPr>
      <a:lvl5pPr marL="1753261" indent="-194807" algn="l" defTabSz="779227" rtl="0" eaLnBrk="1" latinLnBrk="1" hangingPunct="1">
        <a:spcBef>
          <a:spcPct val="20000"/>
        </a:spcBef>
        <a:buFont typeface="Arial" pitchFamily="34" charset="0"/>
        <a:buChar char="»"/>
        <a:defRPr sz="1700" kern="1200">
          <a:solidFill>
            <a:schemeClr val="tx1"/>
          </a:solidFill>
          <a:latin typeface="+mj-ea"/>
          <a:ea typeface="+mj-ea"/>
          <a:cs typeface="+mn-cs"/>
        </a:defRPr>
      </a:lvl5pPr>
      <a:lvl6pPr marL="2142875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488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02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715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13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27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40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454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067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681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295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909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81391-9D23-4A36-9EB8-008C07D57357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A3A00-B2D0-4C5F-9D73-6867A820F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02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5" r:id="rId2"/>
    <p:sldLayoutId id="2147483680" r:id="rId3"/>
    <p:sldLayoutId id="2147483683" r:id="rId4"/>
    <p:sldLayoutId id="2147483689" r:id="rId5"/>
    <p:sldLayoutId id="2147483682" r:id="rId6"/>
    <p:sldLayoutId id="2147483684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F70A1C-5EDD-4FB9-8629-BF1B88D42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800"/>
            <a:ext cx="7886700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45392-5488-4739-BC78-3C7786CE1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0825"/>
            <a:ext cx="7886700" cy="3627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619BD-9EE0-4E39-B4DE-EB6A6E79DC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39ED2-0561-4BDB-BE0F-8F331B1B36BD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FAF8A-22CB-43C1-915F-A8F0354ED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12CB0-27B5-436A-99D7-87F378D5C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D8530-5683-459B-A172-BD46F1FA7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8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8" r:id="rId2"/>
    <p:sldLayoutId id="2147483690" r:id="rId3"/>
    <p:sldLayoutId id="2147483691" r:id="rId4"/>
    <p:sldLayoutId id="2147483697" r:id="rId5"/>
    <p:sldLayoutId id="2147483692" r:id="rId6"/>
    <p:sldLayoutId id="2147483695" r:id="rId7"/>
    <p:sldLayoutId id="2147483699" r:id="rId8"/>
    <p:sldLayoutId id="2147483694" r:id="rId9"/>
    <p:sldLayoutId id="2147483693" r:id="rId10"/>
    <p:sldLayoutId id="214748369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jpe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41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3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C94647F7-EAEF-4B43-8CB5-9013A229D7A9}"/>
              </a:ext>
            </a:extLst>
          </p:cNvPr>
          <p:cNvSpPr/>
          <p:nvPr/>
        </p:nvSpPr>
        <p:spPr>
          <a:xfrm>
            <a:off x="-509235" y="4687809"/>
            <a:ext cx="1018469" cy="1018469"/>
          </a:xfrm>
          <a:prstGeom prst="diamond">
            <a:avLst/>
          </a:prstGeom>
          <a:solidFill>
            <a:schemeClr val="accent1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FCACD087-D0F6-4ED0-93EA-6845977B879F}"/>
              </a:ext>
            </a:extLst>
          </p:cNvPr>
          <p:cNvSpPr/>
          <p:nvPr/>
        </p:nvSpPr>
        <p:spPr>
          <a:xfrm rot="5400000">
            <a:off x="1854666" y="-1827691"/>
            <a:ext cx="4679089" cy="8351914"/>
          </a:xfrm>
          <a:prstGeom prst="rtTriangle">
            <a:avLst/>
          </a:prstGeom>
          <a:solidFill>
            <a:schemeClr val="tx2">
              <a:lumMod val="5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B10D35-5C85-4FDE-B60E-561EC7C49C0F}"/>
              </a:ext>
            </a:extLst>
          </p:cNvPr>
          <p:cNvSpPr txBox="1"/>
          <p:nvPr/>
        </p:nvSpPr>
        <p:spPr>
          <a:xfrm>
            <a:off x="305829" y="368107"/>
            <a:ext cx="6210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3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RPG </a:t>
            </a:r>
            <a:r>
              <a:rPr lang="ko-KR" altLang="en-US" sz="2800" b="1" spc="-13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게임 속 으로 들어간 개발자</a:t>
            </a:r>
            <a:endParaRPr lang="en-US" altLang="ko-KR" sz="2800" b="1" spc="-13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0C2F2-EBDB-488E-90CB-9420A5701537}"/>
              </a:ext>
            </a:extLst>
          </p:cNvPr>
          <p:cNvSpPr txBox="1"/>
          <p:nvPr/>
        </p:nvSpPr>
        <p:spPr>
          <a:xfrm>
            <a:off x="251520" y="913284"/>
            <a:ext cx="4682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30" dirty="0">
                <a:ln w="3175">
                  <a:solidFill>
                    <a:schemeClr val="tx1">
                      <a:alpha val="74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제작 시간 </a:t>
            </a:r>
            <a:r>
              <a:rPr lang="en-US" altLang="ko-KR" sz="1600" b="1" spc="-130" dirty="0">
                <a:ln w="3175">
                  <a:solidFill>
                    <a:schemeClr val="tx1">
                      <a:alpha val="74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: 17</a:t>
            </a:r>
            <a:r>
              <a:rPr lang="ko-KR" altLang="en-US" sz="1600" b="1" spc="-130" dirty="0">
                <a:ln w="3175">
                  <a:solidFill>
                    <a:schemeClr val="tx1">
                      <a:alpha val="74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시간</a:t>
            </a:r>
            <a:endParaRPr lang="en-US" altLang="ko-KR" sz="1600" b="1" spc="-130" dirty="0">
              <a:ln w="3175">
                <a:solidFill>
                  <a:schemeClr val="tx1">
                    <a:alpha val="74000"/>
                  </a:schemeClr>
                </a:solidFill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r>
              <a:rPr lang="ko-KR" altLang="en-US" sz="1600" b="1" spc="-130" dirty="0">
                <a:ln w="3175">
                  <a:solidFill>
                    <a:schemeClr val="tx1">
                      <a:alpha val="74000"/>
                    </a:schemeClr>
                  </a:solidFill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발표자 </a:t>
            </a:r>
            <a:r>
              <a:rPr lang="en-US" altLang="ko-KR" sz="1600" b="1" spc="-130" dirty="0">
                <a:ln w="3175">
                  <a:solidFill>
                    <a:schemeClr val="tx1">
                      <a:alpha val="74000"/>
                    </a:schemeClr>
                  </a:solidFill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: </a:t>
            </a:r>
            <a:r>
              <a:rPr lang="ko-KR" altLang="en-US" sz="1600" b="1" spc="-130" dirty="0" err="1">
                <a:ln w="3175">
                  <a:solidFill>
                    <a:schemeClr val="tx1">
                      <a:alpha val="74000"/>
                    </a:schemeClr>
                  </a:solidFill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이해솔</a:t>
            </a:r>
            <a:endParaRPr lang="en-US" altLang="ko-KR" sz="1600" b="1" spc="-130" dirty="0">
              <a:ln w="3175">
                <a:solidFill>
                  <a:schemeClr val="tx1">
                    <a:alpha val="74000"/>
                  </a:schemeClr>
                </a:solidFill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14370D98-150A-49BA-B927-B417AA635CF6}"/>
              </a:ext>
            </a:extLst>
          </p:cNvPr>
          <p:cNvSpPr/>
          <p:nvPr/>
        </p:nvSpPr>
        <p:spPr>
          <a:xfrm rot="16200000">
            <a:off x="8325074" y="4896073"/>
            <a:ext cx="864021" cy="773832"/>
          </a:xfrm>
          <a:prstGeom prst="rtTriangle">
            <a:avLst/>
          </a:prstGeom>
          <a:solidFill>
            <a:schemeClr val="bg2">
              <a:lumMod val="75000"/>
              <a:alpha val="34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226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FFB3857-D0B6-4403-8A49-3628609ECDF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1B4C78-DCC6-49B3-B391-77E902EA8737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800" dirty="0"/>
              <a:t>게임 속 스토리 진행 과정</a:t>
            </a:r>
            <a:endParaRPr lang="en-US" altLang="ko-KR" sz="1800" dirty="0"/>
          </a:p>
          <a:p>
            <a:pPr marL="179388" lvl="0" indent="-171450">
              <a:buFont typeface="Arial" panose="020B0604020202020204" pitchFamily="34" charset="0"/>
              <a:buChar char="•"/>
              <a:tabLst>
                <a:tab pos="179388" algn="l"/>
              </a:tabLst>
            </a:pPr>
            <a:r>
              <a:rPr lang="ko-KR" altLang="en-US" sz="1200" b="0" dirty="0"/>
              <a:t>퀘스트를 부여하는 </a:t>
            </a:r>
            <a:r>
              <a:rPr lang="en-US" altLang="ko-KR" sz="1200" b="0" dirty="0"/>
              <a:t>NPC</a:t>
            </a:r>
            <a:r>
              <a:rPr lang="ko-KR" altLang="en-US" sz="1200" b="0" dirty="0"/>
              <a:t>와 대화를 시도한다</a:t>
            </a:r>
            <a:r>
              <a:rPr lang="en-US" altLang="ko-KR" sz="1200" b="0" dirty="0"/>
              <a:t>.</a:t>
            </a:r>
          </a:p>
          <a:p>
            <a:pPr marL="179388" lvl="0" indent="-179388">
              <a:buFont typeface="Arial" panose="020B0604020202020204" pitchFamily="34" charset="0"/>
              <a:buChar char="•"/>
              <a:tabLst>
                <a:tab pos="179388" algn="l"/>
              </a:tabLst>
            </a:pPr>
            <a:r>
              <a:rPr lang="ko-KR" altLang="en-US" sz="1200" b="0" dirty="0"/>
              <a:t>근처에 몬스터가 등장하여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몬스터 토벌 의뢰를 받는다</a:t>
            </a:r>
            <a:r>
              <a:rPr lang="en-US" altLang="ko-KR" sz="1200" b="0" dirty="0"/>
              <a:t>.</a:t>
            </a:r>
          </a:p>
          <a:p>
            <a:pPr marL="179388" lvl="0" indent="-179388">
              <a:buFont typeface="Arial" panose="020B0604020202020204" pitchFamily="34" charset="0"/>
              <a:buChar char="•"/>
              <a:tabLst>
                <a:tab pos="179388" algn="l"/>
              </a:tabLst>
            </a:pPr>
            <a:r>
              <a:rPr lang="ko-KR" altLang="en-US" sz="1200" b="0" dirty="0"/>
              <a:t>플레이어는 던전으로 이동하고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입구에서 </a:t>
            </a:r>
            <a:r>
              <a:rPr lang="ko-KR" altLang="en-US" dirty="0" err="1">
                <a:solidFill>
                  <a:srgbClr val="203864"/>
                </a:solidFill>
              </a:rPr>
              <a:t>솔로와</a:t>
            </a:r>
            <a:r>
              <a:rPr lang="en-US" altLang="ko-KR" dirty="0">
                <a:solidFill>
                  <a:srgbClr val="203864"/>
                </a:solidFill>
              </a:rPr>
              <a:t> </a:t>
            </a:r>
            <a:r>
              <a:rPr lang="ko-KR" altLang="en-US" dirty="0">
                <a:solidFill>
                  <a:srgbClr val="203864"/>
                </a:solidFill>
              </a:rPr>
              <a:t>멀티 플레이를 선택</a:t>
            </a:r>
            <a:r>
              <a:rPr lang="ko-KR" altLang="en-US" sz="1200" b="0" dirty="0"/>
              <a:t>하여 던전에 입장한다</a:t>
            </a:r>
            <a:r>
              <a:rPr lang="en-US" altLang="ko-KR" sz="1200" b="0" dirty="0"/>
              <a:t>. </a:t>
            </a:r>
          </a:p>
          <a:p>
            <a:pPr marL="179388" lvl="0" indent="-179388">
              <a:buFont typeface="Arial" panose="020B0604020202020204" pitchFamily="34" charset="0"/>
              <a:buChar char="•"/>
              <a:tabLst>
                <a:tab pos="179388" algn="l"/>
              </a:tabLst>
            </a:pPr>
            <a:r>
              <a:rPr lang="ko-KR" altLang="en-US" sz="1200" b="0" dirty="0"/>
              <a:t>던전의 몬스터를 토벌하고 마을로 돌아가 </a:t>
            </a:r>
            <a:r>
              <a:rPr lang="en-US" altLang="ko-KR" sz="1200" b="0" dirty="0"/>
              <a:t>NPC</a:t>
            </a:r>
            <a:r>
              <a:rPr lang="ko-KR" altLang="en-US" sz="1200" b="0" dirty="0"/>
              <a:t>에게 보상을 받는다</a:t>
            </a:r>
            <a:r>
              <a:rPr lang="en-US" altLang="ko-KR" sz="1200" b="0" dirty="0"/>
              <a:t>.</a:t>
            </a:r>
          </a:p>
          <a:p>
            <a:pPr marL="179388" lvl="0" indent="-171450">
              <a:buFont typeface="Arial" panose="020B0604020202020204" pitchFamily="34" charset="0"/>
              <a:buChar char="•"/>
              <a:tabLst>
                <a:tab pos="179388" algn="l"/>
              </a:tabLst>
            </a:pPr>
            <a:r>
              <a:rPr lang="ko-KR" altLang="en-US" sz="1200" b="0" dirty="0"/>
              <a:t>테마 몬스터를 잡기전까지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위의 과정을 반복한다</a:t>
            </a:r>
            <a:r>
              <a:rPr lang="en-US" altLang="ko-KR" sz="1200" b="0" dirty="0"/>
              <a:t>.</a:t>
            </a:r>
          </a:p>
          <a:p>
            <a:pPr marL="179388" lvl="0" indent="-171450">
              <a:buFont typeface="Arial" panose="020B0604020202020204" pitchFamily="34" charset="0"/>
              <a:buChar char="•"/>
              <a:tabLst>
                <a:tab pos="179388" algn="l"/>
              </a:tabLst>
            </a:pPr>
            <a:r>
              <a:rPr lang="ko-KR" altLang="en-US" sz="1200" b="0" dirty="0"/>
              <a:t>정해진</a:t>
            </a:r>
            <a:r>
              <a:rPr lang="ko-KR" altLang="en-US" dirty="0">
                <a:solidFill>
                  <a:srgbClr val="203864"/>
                </a:solidFill>
              </a:rPr>
              <a:t> 모험가 등급을 달성하면</a:t>
            </a:r>
            <a:r>
              <a:rPr lang="en-US" altLang="ko-KR" dirty="0">
                <a:solidFill>
                  <a:srgbClr val="203864"/>
                </a:solidFill>
              </a:rPr>
              <a:t>, </a:t>
            </a:r>
            <a:r>
              <a:rPr lang="ko-KR" altLang="en-US" dirty="0">
                <a:solidFill>
                  <a:srgbClr val="203864"/>
                </a:solidFill>
              </a:rPr>
              <a:t>테마 던전에 관한 이야기</a:t>
            </a:r>
            <a:r>
              <a:rPr lang="ko-KR" altLang="en-US" sz="1200" b="0" dirty="0"/>
              <a:t>를 듣게 된다</a:t>
            </a:r>
            <a:r>
              <a:rPr lang="en-US" altLang="ko-KR" sz="1200" b="0" dirty="0"/>
              <a:t>.</a:t>
            </a:r>
          </a:p>
          <a:p>
            <a:pPr marL="7938" lvl="0">
              <a:lnSpc>
                <a:spcPct val="100000"/>
              </a:lnSpc>
              <a:tabLst>
                <a:tab pos="179388" algn="l"/>
              </a:tabLst>
            </a:pPr>
            <a:endParaRPr lang="en-US" altLang="ko-KR" sz="1200" b="0" dirty="0"/>
          </a:p>
          <a:p>
            <a:pPr marL="179388" lvl="0" indent="-171450">
              <a:buFont typeface="Wingdings" panose="05000000000000000000" pitchFamily="2" charset="2"/>
              <a:buChar char="ü"/>
              <a:tabLst>
                <a:tab pos="179388" algn="l"/>
              </a:tabLst>
            </a:pPr>
            <a:r>
              <a:rPr lang="en-US" altLang="ko-KR" sz="1200" b="0" dirty="0"/>
              <a:t>IF</a:t>
            </a:r>
            <a:r>
              <a:rPr lang="ko-KR" altLang="en-US" sz="1200" b="0" dirty="0"/>
              <a:t> 테마 몬스터를 잡았다면</a:t>
            </a:r>
            <a:r>
              <a:rPr lang="en-US" altLang="ko-KR" sz="1200" b="0" dirty="0"/>
              <a:t>, </a:t>
            </a:r>
            <a:r>
              <a:rPr lang="ko-KR" altLang="en-US" dirty="0">
                <a:solidFill>
                  <a:srgbClr val="203864"/>
                </a:solidFill>
              </a:rPr>
              <a:t>지구로 돌아가기 위해 다른 왕국의 평화를 찾으러 이동</a:t>
            </a:r>
            <a:r>
              <a:rPr lang="ko-KR" altLang="en-US" sz="1200" b="0" dirty="0"/>
              <a:t>한다</a:t>
            </a:r>
            <a:r>
              <a:rPr lang="en-US" altLang="ko-KR" sz="1200" b="0" dirty="0"/>
              <a:t>.</a:t>
            </a:r>
          </a:p>
          <a:p>
            <a:pPr marL="7938" lvl="0">
              <a:tabLst>
                <a:tab pos="179388" algn="l"/>
              </a:tabLst>
            </a:pPr>
            <a:endParaRPr lang="ko-KR" altLang="en-US" b="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3BE73E9-5D57-43BB-AE6C-FDD4F9B7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시나리오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5803048-0F08-4C28-9DC8-B883683EB0F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시나리오 진행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3D1460A2-A25B-4FB8-9FB4-C4277C420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339" r="30745"/>
          <a:stretch/>
        </p:blipFill>
        <p:spPr>
          <a:xfrm>
            <a:off x="423861" y="820894"/>
            <a:ext cx="1656184" cy="22394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535428-9402-484C-A15C-D2A54ABBD79F}"/>
              </a:ext>
            </a:extLst>
          </p:cNvPr>
          <p:cNvSpPr/>
          <p:nvPr/>
        </p:nvSpPr>
        <p:spPr>
          <a:xfrm>
            <a:off x="771206" y="3713781"/>
            <a:ext cx="936104" cy="120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13" descr="하늘, 실외, 나무, 비행이(가) 표시된 사진&#10;&#10;자동 생성된 설명">
            <a:extLst>
              <a:ext uri="{FF2B5EF4-FFF2-40B4-BE49-F238E27FC236}">
                <a16:creationId xmlns:a16="http://schemas.microsoft.com/office/drawing/2014/main" id="{A6D5F5BD-337A-4174-8E20-C8C75CF569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9" r="-1"/>
          <a:stretch/>
        </p:blipFill>
        <p:spPr>
          <a:xfrm>
            <a:off x="2123728" y="812540"/>
            <a:ext cx="1931815" cy="2247754"/>
          </a:xfrm>
          <a:prstGeom prst="rect">
            <a:avLst/>
          </a:prstGeom>
        </p:spPr>
      </p:pic>
      <p:pic>
        <p:nvPicPr>
          <p:cNvPr id="12" name="내용 개체 틀 10">
            <a:extLst>
              <a:ext uri="{FF2B5EF4-FFF2-40B4-BE49-F238E27FC236}">
                <a16:creationId xmlns:a16="http://schemas.microsoft.com/office/drawing/2014/main" id="{6A639C40-0028-4C63-9C24-7B5461FD46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0" t="1567" r="5783" b="2099"/>
          <a:stretch/>
        </p:blipFill>
        <p:spPr>
          <a:xfrm>
            <a:off x="2489309" y="3145532"/>
            <a:ext cx="1548633" cy="19592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A7CEA6-C0DB-40BE-929C-09EB5F26B1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199" y="4090150"/>
            <a:ext cx="307778" cy="307778"/>
          </a:xfrm>
          <a:prstGeom prst="rect">
            <a:avLst/>
          </a:prstGeom>
        </p:spPr>
      </p:pic>
      <p:pic>
        <p:nvPicPr>
          <p:cNvPr id="15" name="Picture 2" descr="로스트아크 던전에 대한 이미지 검색결과">
            <a:extLst>
              <a:ext uri="{FF2B5EF4-FFF2-40B4-BE49-F238E27FC236}">
                <a16:creationId xmlns:a16="http://schemas.microsoft.com/office/drawing/2014/main" id="{8BBEFEE2-DDF3-4CAC-B8C9-445114638A29}"/>
              </a:ext>
            </a:extLst>
          </p:cNvPr>
          <p:cNvPicPr>
            <a:picLocks noGrp="1" noChangeAspect="1" noChangeArrowheads="1"/>
          </p:cNvPicPr>
          <p:nvPr>
            <p:ph idx="2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t="5835" r="-1" b="-1"/>
          <a:stretch/>
        </p:blipFill>
        <p:spPr bwMode="auto">
          <a:xfrm>
            <a:off x="423861" y="3145532"/>
            <a:ext cx="2021281" cy="196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8884721-3B8E-4293-884E-1A3A9982579E}"/>
              </a:ext>
            </a:extLst>
          </p:cNvPr>
          <p:cNvSpPr/>
          <p:nvPr/>
        </p:nvSpPr>
        <p:spPr>
          <a:xfrm>
            <a:off x="1856446" y="1776048"/>
            <a:ext cx="534563" cy="320738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75DE202-8E29-4800-BECE-3792B30C98D2}"/>
              </a:ext>
            </a:extLst>
          </p:cNvPr>
          <p:cNvSpPr/>
          <p:nvPr/>
        </p:nvSpPr>
        <p:spPr>
          <a:xfrm rot="10800000">
            <a:off x="2199944" y="3929781"/>
            <a:ext cx="534563" cy="320738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4367A0E-8C48-4749-BD35-3EE0133823D5}"/>
              </a:ext>
            </a:extLst>
          </p:cNvPr>
          <p:cNvSpPr/>
          <p:nvPr/>
        </p:nvSpPr>
        <p:spPr>
          <a:xfrm rot="5400000">
            <a:off x="3067917" y="2964413"/>
            <a:ext cx="534563" cy="320738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7A41492-15CF-4022-A3F6-CF8C84F5384B}"/>
              </a:ext>
            </a:extLst>
          </p:cNvPr>
          <p:cNvSpPr/>
          <p:nvPr/>
        </p:nvSpPr>
        <p:spPr>
          <a:xfrm rot="16200000">
            <a:off x="971977" y="2899924"/>
            <a:ext cx="534563" cy="320738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1385536-0628-4F31-BA31-C47D45231D38}"/>
              </a:ext>
            </a:extLst>
          </p:cNvPr>
          <p:cNvSpPr/>
          <p:nvPr/>
        </p:nvSpPr>
        <p:spPr>
          <a:xfrm>
            <a:off x="1517534" y="4744575"/>
            <a:ext cx="954203" cy="4100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02D9F4-7A51-44ED-B0BC-23D643C9D8C4}"/>
              </a:ext>
            </a:extLst>
          </p:cNvPr>
          <p:cNvSpPr txBox="1"/>
          <p:nvPr/>
        </p:nvSpPr>
        <p:spPr>
          <a:xfrm>
            <a:off x="1399628" y="4450904"/>
            <a:ext cx="1276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1"/>
                </a:solidFill>
              </a:rPr>
              <a:t>솔로와</a:t>
            </a:r>
            <a:r>
              <a:rPr lang="ko-KR" altLang="en-US" sz="1400" b="1" dirty="0">
                <a:solidFill>
                  <a:schemeClr val="bg1"/>
                </a:solidFill>
              </a:rPr>
              <a:t> 멀티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3CEAA7-4C36-41F8-B858-56593DBDFF4D}"/>
              </a:ext>
            </a:extLst>
          </p:cNvPr>
          <p:cNvSpPr txBox="1"/>
          <p:nvPr/>
        </p:nvSpPr>
        <p:spPr>
          <a:xfrm>
            <a:off x="2763917" y="4771880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bg1"/>
                </a:solidFill>
              </a:rPr>
              <a:t>던전으로 이동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9998-ABF3-4474-BFAA-D56E1276F8C1}"/>
              </a:ext>
            </a:extLst>
          </p:cNvPr>
          <p:cNvSpPr txBox="1"/>
          <p:nvPr/>
        </p:nvSpPr>
        <p:spPr>
          <a:xfrm>
            <a:off x="395536" y="835920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</a:rPr>
              <a:t>NPC</a:t>
            </a:r>
            <a:r>
              <a:rPr lang="ko-KR" altLang="en-US" sz="1400" b="1" dirty="0">
                <a:solidFill>
                  <a:schemeClr val="bg1"/>
                </a:solidFill>
              </a:rPr>
              <a:t>와의 대화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AE129A-FEBA-4889-B8AD-C701981F0547}"/>
              </a:ext>
            </a:extLst>
          </p:cNvPr>
          <p:cNvSpPr txBox="1"/>
          <p:nvPr/>
        </p:nvSpPr>
        <p:spPr>
          <a:xfrm>
            <a:off x="2132969" y="832629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몬스터 토벌 의뢰</a:t>
            </a: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CBCDB2C2-A2F6-44AC-90A1-A024709A1067}"/>
              </a:ext>
            </a:extLst>
          </p:cNvPr>
          <p:cNvSpPr/>
          <p:nvPr/>
        </p:nvSpPr>
        <p:spPr>
          <a:xfrm>
            <a:off x="715169" y="1404920"/>
            <a:ext cx="1141277" cy="335200"/>
          </a:xfrm>
          <a:prstGeom prst="wedgeRoundRectCallout">
            <a:avLst>
              <a:gd name="adj1" fmla="val 24616"/>
              <a:gd name="adj2" fmla="val 7979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기사 </a:t>
            </a:r>
            <a:r>
              <a:rPr lang="en-US" altLang="ko-KR" sz="1200" dirty="0">
                <a:solidFill>
                  <a:schemeClr val="tx1"/>
                </a:solidFill>
              </a:rPr>
              <a:t>: ~~~~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040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C7D0C68-DA6E-48D6-8479-59A14E85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캐릭터 기획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060071-4D67-4674-B849-961E56CBC58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캐릭터 분류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1D5087-37F8-454C-8A75-84EF409CE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E561D91D-5337-42D0-8021-A7DE4960D3B3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3602812765"/>
              </p:ext>
            </p:extLst>
          </p:nvPr>
        </p:nvGraphicFramePr>
        <p:xfrm>
          <a:off x="428625" y="696913"/>
          <a:ext cx="8320089" cy="45546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023">
                  <a:extLst>
                    <a:ext uri="{9D8B030D-6E8A-4147-A177-3AD203B41FA5}">
                      <a16:colId xmlns:a16="http://schemas.microsoft.com/office/drawing/2014/main" val="3337199568"/>
                    </a:ext>
                  </a:extLst>
                </a:gridCol>
                <a:gridCol w="7345066">
                  <a:extLst>
                    <a:ext uri="{9D8B030D-6E8A-4147-A177-3AD203B41FA5}">
                      <a16:colId xmlns:a16="http://schemas.microsoft.com/office/drawing/2014/main" val="39689951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453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플레이어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개발자가 플레이할 캐릭터로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아카이아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왕국의 초보자 마을에서 시작한다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멀티 플레이에서 만나는 모험가들은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같이 게임을 만들던 개발자들이다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모델링은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텍스처가 없고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대화창은 모델링 모습으로 누구인지 구분할 수 없다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. </a:t>
                      </a:r>
                      <a:endParaRPr lang="ko-KR" altLang="en-US" sz="1200" b="1" dirty="0">
                        <a:solidFill>
                          <a:srgbClr val="203864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445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특수 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NPC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플레이어에게 아이템과 재료들을 주는 이벤트 용도의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버그가 발생하여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모델링은 투명하고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, </a:t>
                      </a:r>
                      <a:r>
                        <a:rPr lang="ko-KR" altLang="en-US" sz="1400" b="1" dirty="0" err="1">
                          <a:solidFill>
                            <a:srgbClr val="203864"/>
                          </a:solidFill>
                        </a:rPr>
                        <a:t>대화창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 이미지는 흐릿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하게 보인다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28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우호적 </a:t>
                      </a:r>
                      <a:r>
                        <a:rPr lang="en-US" altLang="ko-KR" sz="1400" dirty="0"/>
                        <a:t>NPC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플레이어들에게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우호적인 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NPC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들로 왕국민과 종교집단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속한다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모델링은 중요도에 따라 텍스처의 유무가 있고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대화창은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NPC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컨셉대로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제작한다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914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몬스터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오드라는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신이 만들어낸 창조물이다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모델링은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몬스터의 중요도에 따라 텍스처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애니메이션이 존재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7314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회사 직원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개발자와 동일한 게임 회사에서 근무하던 사람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들이 같이 게임 속으로 들어오게 되었다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회사의 직책과 유사한 직업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가진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로서 행동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직업은 상인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마케팅 부서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길드장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인사 부서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왕과 귀족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임원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모험가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개발자들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모델링은 플레이어 캐릭터와 똑같고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대화창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이미지는 현대 복장과 모습을 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3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707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30A9E7-80AB-4922-BE34-59A346FD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캐릭터 기획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C32F06-D7CE-4317-9DB2-F27BD2C6E20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플레이어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1EB1B5-E61D-4A6B-AD78-111962784C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A330E3B1-DB31-424C-B905-2D6A35246A88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1083844653"/>
              </p:ext>
            </p:extLst>
          </p:nvPr>
        </p:nvGraphicFramePr>
        <p:xfrm>
          <a:off x="4140200" y="696913"/>
          <a:ext cx="4608516" cy="44839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8086">
                  <a:extLst>
                    <a:ext uri="{9D8B030D-6E8A-4147-A177-3AD203B41FA5}">
                      <a16:colId xmlns:a16="http://schemas.microsoft.com/office/drawing/2014/main" val="477129695"/>
                    </a:ext>
                  </a:extLst>
                </a:gridCol>
                <a:gridCol w="2304258">
                  <a:extLst>
                    <a:ext uri="{9D8B030D-6E8A-4147-A177-3AD203B41FA5}">
                      <a16:colId xmlns:a16="http://schemas.microsoft.com/office/drawing/2014/main" val="4236884369"/>
                    </a:ext>
                  </a:extLst>
                </a:gridCol>
                <a:gridCol w="599816">
                  <a:extLst>
                    <a:ext uri="{9D8B030D-6E8A-4147-A177-3AD203B41FA5}">
                      <a16:colId xmlns:a16="http://schemas.microsoft.com/office/drawing/2014/main" val="4259640017"/>
                    </a:ext>
                  </a:extLst>
                </a:gridCol>
                <a:gridCol w="936356">
                  <a:extLst>
                    <a:ext uri="{9D8B030D-6E8A-4147-A177-3AD203B41FA5}">
                      <a16:colId xmlns:a16="http://schemas.microsoft.com/office/drawing/2014/main" val="4142214584"/>
                    </a:ext>
                  </a:extLst>
                </a:gridCol>
              </a:tblGrid>
              <a:tr h="18493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#1-1 </a:t>
                      </a:r>
                      <a:r>
                        <a:rPr lang="ko-KR" altLang="en-US" dirty="0"/>
                        <a:t>플레이어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229621"/>
                  </a:ext>
                </a:extLst>
              </a:tr>
              <a:tr h="1849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ePlayerNumber_01 // </a:t>
                      </a:r>
                      <a:r>
                        <a:rPr lang="ko-KR" altLang="en-US" sz="1200" dirty="0"/>
                        <a:t>기본형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종족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인간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643362"/>
                  </a:ext>
                </a:extLst>
              </a:tr>
              <a:tr h="1849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위치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 err="1"/>
                        <a:t>아카이아</a:t>
                      </a:r>
                      <a:r>
                        <a:rPr lang="ko-KR" altLang="en-US" sz="1200" b="0" i="0" dirty="0"/>
                        <a:t> 왕국의 초보자마을에 위치한다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9069"/>
                  </a:ext>
                </a:extLst>
              </a:tr>
              <a:tr h="1849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성격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계산적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절차적 생각을 가진다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76709"/>
                  </a:ext>
                </a:extLst>
              </a:tr>
              <a:tr h="1849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외형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미완성 게임이기에 모델링만 보인다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36567"/>
                  </a:ext>
                </a:extLst>
              </a:tr>
              <a:tr h="848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스토리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게임을 개발하는 도중 개발자가 게임 속 세상으로 들어가게 된다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개발자는 자신이 만들던 게임인 것을 알게 된다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그래서 설정대로 게임의 엔딩을 보아</a:t>
                      </a:r>
                      <a:r>
                        <a:rPr lang="en-US" altLang="ko-KR" sz="1200" b="0" i="0" dirty="0"/>
                        <a:t>,</a:t>
                      </a:r>
                      <a:r>
                        <a:rPr lang="ko-KR" altLang="en-US" sz="1200" b="0" i="0" dirty="0"/>
                        <a:t> 원래 세계로 돌아가기로 다짐하고 던전을 공략하기 시작한다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1422"/>
                  </a:ext>
                </a:extLst>
              </a:tr>
              <a:tr h="3015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역할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게임 속 세상으로 들어간 개발자들의 신체이다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개발자들은 가이아 세계의 모험가로서 행동한다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14188"/>
                  </a:ext>
                </a:extLst>
              </a:tr>
              <a:tr h="3015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의도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 err="1"/>
                        <a:t>쿼터뷰라</a:t>
                      </a:r>
                      <a:r>
                        <a:rPr lang="ko-KR" altLang="en-US" sz="1200" b="0" i="0" dirty="0"/>
                        <a:t> 캐릭터의 모습을 자세히 볼 수 없으며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미완성인 게임의 컨셉을 강조한다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517095"/>
                  </a:ext>
                </a:extLst>
              </a:tr>
            </a:tbl>
          </a:graphicData>
        </a:graphic>
      </p:graphicFrame>
      <p:pic>
        <p:nvPicPr>
          <p:cNvPr id="14" name="내용 개체 틀 1">
            <a:extLst>
              <a:ext uri="{FF2B5EF4-FFF2-40B4-BE49-F238E27FC236}">
                <a16:creationId xmlns:a16="http://schemas.microsoft.com/office/drawing/2014/main" id="{359B2FBD-1F37-4A28-9481-577B1B7E91FC}"/>
              </a:ext>
            </a:extLst>
          </p:cNvPr>
          <p:cNvPicPr>
            <a:picLocks noGrp="1" noChangeAspect="1"/>
          </p:cNvPicPr>
          <p:nvPr>
            <p:ph idx="23"/>
          </p:nvPr>
        </p:nvPicPr>
        <p:blipFill>
          <a:blip r:embed="rId2"/>
          <a:stretch>
            <a:fillRect/>
          </a:stretch>
        </p:blipFill>
        <p:spPr>
          <a:xfrm>
            <a:off x="560127" y="696913"/>
            <a:ext cx="2872308" cy="43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26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4B644DC4-E858-4DC3-AEFD-2A944EEEA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6"/>
          <a:stretch/>
        </p:blipFill>
        <p:spPr>
          <a:xfrm>
            <a:off x="423854" y="696913"/>
            <a:ext cx="3644090" cy="2258661"/>
          </a:xfr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6BF3954-D82C-442F-ABC1-CE32D49098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760D4BE0-0741-45AA-B27A-C9AFCA196A40}"/>
              </a:ext>
            </a:extLst>
          </p:cNvPr>
          <p:cNvGraphicFramePr>
            <a:graphicFrameLocks noGrp="1"/>
          </p:cNvGraphicFramePr>
          <p:nvPr>
            <p:ph idx="22"/>
            <p:extLst>
              <p:ext uri="{D42A27DB-BD31-4B8C-83A1-F6EECF244321}">
                <p14:modId xmlns:p14="http://schemas.microsoft.com/office/powerpoint/2010/main" val="3786907474"/>
              </p:ext>
            </p:extLst>
          </p:nvPr>
        </p:nvGraphicFramePr>
        <p:xfrm>
          <a:off x="4468813" y="696912"/>
          <a:ext cx="4279900" cy="44671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1259">
                  <a:extLst>
                    <a:ext uri="{9D8B030D-6E8A-4147-A177-3AD203B41FA5}">
                      <a16:colId xmlns:a16="http://schemas.microsoft.com/office/drawing/2014/main" val="2536146937"/>
                    </a:ext>
                  </a:extLst>
                </a:gridCol>
                <a:gridCol w="3528641">
                  <a:extLst>
                    <a:ext uri="{9D8B030D-6E8A-4147-A177-3AD203B41FA5}">
                      <a16:colId xmlns:a16="http://schemas.microsoft.com/office/drawing/2014/main" val="3256982538"/>
                    </a:ext>
                  </a:extLst>
                </a:gridCol>
              </a:tblGrid>
              <a:tr h="3820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608998"/>
                  </a:ext>
                </a:extLst>
              </a:tr>
              <a:tr h="6733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구르기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보스 몬스터의 공격을 회피할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기력으로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구르기의 횟수를 조절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할 것이다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222739"/>
                  </a:ext>
                </a:extLst>
              </a:tr>
              <a:tr h="7211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일반 공격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유저가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공격 버튼을 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번 누르면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번의 공격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바라보고 있는 방향 공격한다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61635"/>
                  </a:ext>
                </a:extLst>
              </a:tr>
              <a:tr h="22555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연속 공격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유저가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공격버튼을 연속으로 누르면 최대 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3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회의 공격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 공격 데미지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연속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데미지로 연속적으로 공격하도록 만든다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다만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연속 공격은 이동이 불가능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이동은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구르기를 통해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 연속 공격을 중단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하고 이동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496844"/>
                  </a:ext>
                </a:extLst>
              </a:tr>
              <a:tr h="4350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스킬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강화 스킬을 사용한다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877144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D76393AA-12B2-4FDE-A4FC-0630DF1F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캐릭터 기획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8883EF7-42C5-4CB8-BC56-0B5CDE76E47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플레이어 공격 패턴</a:t>
            </a:r>
          </a:p>
        </p:txBody>
      </p:sp>
      <p:pic>
        <p:nvPicPr>
          <p:cNvPr id="23" name="내용 개체 틀 22">
            <a:extLst>
              <a:ext uri="{FF2B5EF4-FFF2-40B4-BE49-F238E27FC236}">
                <a16:creationId xmlns:a16="http://schemas.microsoft.com/office/drawing/2014/main" id="{B9C4A293-80EB-4265-918E-EEF2D5AA5C4E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 rotWithShape="1">
          <a:blip r:embed="rId3"/>
          <a:srcRect t="-1" b="14947"/>
          <a:stretch/>
        </p:blipFill>
        <p:spPr>
          <a:xfrm>
            <a:off x="2265761" y="4158042"/>
            <a:ext cx="1806231" cy="10060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EA9F08-099E-48C5-81CB-5E82F6AEF6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40"/>
          <a:stretch/>
        </p:blipFill>
        <p:spPr>
          <a:xfrm>
            <a:off x="427725" y="3048114"/>
            <a:ext cx="1798134" cy="10852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C5ABD4-1A3B-4ADC-90E4-D63D15EA05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471"/>
          <a:stretch/>
        </p:blipFill>
        <p:spPr>
          <a:xfrm>
            <a:off x="2269810" y="3042810"/>
            <a:ext cx="1798134" cy="10852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5CE8C13-5DA2-491A-B90B-6C8C6FA3C8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2" y="696913"/>
            <a:ext cx="1482818" cy="60181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57BBF14-DF11-4553-A11E-E3C1B9D182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4545"/>
          <a:stretch/>
        </p:blipFill>
        <p:spPr>
          <a:xfrm>
            <a:off x="419629" y="4158042"/>
            <a:ext cx="1806230" cy="1006050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8C81B91D-6CB3-4524-A034-684171F91568}"/>
              </a:ext>
            </a:extLst>
          </p:cNvPr>
          <p:cNvSpPr/>
          <p:nvPr/>
        </p:nvSpPr>
        <p:spPr>
          <a:xfrm>
            <a:off x="2012564" y="3433564"/>
            <a:ext cx="504056" cy="246488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BB19DD83-DD91-477B-AB12-47A9F80817B6}"/>
              </a:ext>
            </a:extLst>
          </p:cNvPr>
          <p:cNvSpPr/>
          <p:nvPr/>
        </p:nvSpPr>
        <p:spPr>
          <a:xfrm rot="10800000">
            <a:off x="2012564" y="4537823"/>
            <a:ext cx="504056" cy="246488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3AA74DD5-7DCD-4471-9D74-F956E2F0F7AD}"/>
              </a:ext>
            </a:extLst>
          </p:cNvPr>
          <p:cNvSpPr/>
          <p:nvPr/>
        </p:nvSpPr>
        <p:spPr>
          <a:xfrm rot="5400000">
            <a:off x="2916848" y="4007988"/>
            <a:ext cx="504056" cy="246488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6207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B7EA06A-A58C-4A6B-9B81-FBB6E5C5D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캐릭터 기획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6BD9FB-72BE-45AC-BEDC-7680892CC5A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특수 </a:t>
            </a: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DB2262-D860-4733-BC81-9A44E57686A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Picture 4" descr="관련 이미지">
            <a:extLst>
              <a:ext uri="{FF2B5EF4-FFF2-40B4-BE49-F238E27FC236}">
                <a16:creationId xmlns:a16="http://schemas.microsoft.com/office/drawing/2014/main" id="{C4A41042-6F55-4C51-8712-E1B2AA343E10}"/>
              </a:ext>
            </a:extLst>
          </p:cNvPr>
          <p:cNvPicPr>
            <a:picLocks noGrp="1" noChangeAspect="1" noChangeArrowheads="1"/>
          </p:cNvPicPr>
          <p:nvPr>
            <p:ph idx="2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74"/>
          <a:stretch/>
        </p:blipFill>
        <p:spPr bwMode="auto">
          <a:xfrm>
            <a:off x="428625" y="3130083"/>
            <a:ext cx="3135313" cy="189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3B85A230-E5DF-402B-8B47-D89310D0C615}"/>
              </a:ext>
            </a:extLst>
          </p:cNvPr>
          <p:cNvSpPr/>
          <p:nvPr/>
        </p:nvSpPr>
        <p:spPr>
          <a:xfrm>
            <a:off x="1763688" y="3051368"/>
            <a:ext cx="1944217" cy="598220"/>
          </a:xfrm>
          <a:prstGeom prst="wedgeRoundRectCallout">
            <a:avLst>
              <a:gd name="adj1" fmla="val -61355"/>
              <a:gd name="adj2" fmla="val -6476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내가 마을에 이벤트 용도로 캐릭터를 배치 했는데</a:t>
            </a:r>
            <a:r>
              <a:rPr lang="en-US" altLang="ko-KR" sz="1200" dirty="0">
                <a:solidFill>
                  <a:schemeClr val="tx1"/>
                </a:solidFill>
              </a:rPr>
              <a:t>… xx</a:t>
            </a:r>
            <a:r>
              <a:rPr lang="ko-KR" altLang="en-US" sz="1200" dirty="0">
                <a:solidFill>
                  <a:schemeClr val="tx1"/>
                </a:solidFill>
              </a:rPr>
              <a:t>건물 근처였나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2C0FBD2D-10FC-4C6F-A180-E1AE6CCB22CE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1031809478"/>
              </p:ext>
            </p:extLst>
          </p:nvPr>
        </p:nvGraphicFramePr>
        <p:xfrm>
          <a:off x="4140200" y="696913"/>
          <a:ext cx="4608516" cy="44487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8086">
                  <a:extLst>
                    <a:ext uri="{9D8B030D-6E8A-4147-A177-3AD203B41FA5}">
                      <a16:colId xmlns:a16="http://schemas.microsoft.com/office/drawing/2014/main" val="477129695"/>
                    </a:ext>
                  </a:extLst>
                </a:gridCol>
                <a:gridCol w="768086">
                  <a:extLst>
                    <a:ext uri="{9D8B030D-6E8A-4147-A177-3AD203B41FA5}">
                      <a16:colId xmlns:a16="http://schemas.microsoft.com/office/drawing/2014/main" val="4236884369"/>
                    </a:ext>
                  </a:extLst>
                </a:gridCol>
                <a:gridCol w="623820">
                  <a:extLst>
                    <a:ext uri="{9D8B030D-6E8A-4147-A177-3AD203B41FA5}">
                      <a16:colId xmlns:a16="http://schemas.microsoft.com/office/drawing/2014/main" val="3389045081"/>
                    </a:ext>
                  </a:extLst>
                </a:gridCol>
                <a:gridCol w="912352">
                  <a:extLst>
                    <a:ext uri="{9D8B030D-6E8A-4147-A177-3AD203B41FA5}">
                      <a16:colId xmlns:a16="http://schemas.microsoft.com/office/drawing/2014/main" val="3552646758"/>
                    </a:ext>
                  </a:extLst>
                </a:gridCol>
                <a:gridCol w="599816">
                  <a:extLst>
                    <a:ext uri="{9D8B030D-6E8A-4147-A177-3AD203B41FA5}">
                      <a16:colId xmlns:a16="http://schemas.microsoft.com/office/drawing/2014/main" val="4259640017"/>
                    </a:ext>
                  </a:extLst>
                </a:gridCol>
                <a:gridCol w="936356">
                  <a:extLst>
                    <a:ext uri="{9D8B030D-6E8A-4147-A177-3AD203B41FA5}">
                      <a16:colId xmlns:a16="http://schemas.microsoft.com/office/drawing/2014/main" val="414221458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#2-1 </a:t>
                      </a:r>
                      <a:r>
                        <a:rPr lang="ko-KR" altLang="en-US" sz="1800" dirty="0"/>
                        <a:t>이벤트 </a:t>
                      </a:r>
                      <a:r>
                        <a:rPr lang="en-US" altLang="ko-KR" sz="1800" dirty="0"/>
                        <a:t>NPC</a:t>
                      </a:r>
                      <a:endParaRPr lang="ko-KR" altLang="en-US" sz="1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229621"/>
                  </a:ext>
                </a:extLst>
              </a:tr>
              <a:tr h="3495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eNpcSpeical_01 // </a:t>
                      </a:r>
                      <a:r>
                        <a:rPr lang="ko-KR" altLang="en-US" sz="1200" dirty="0"/>
                        <a:t>이벤트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종족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643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나이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국가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직업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603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위치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 err="1"/>
                        <a:t>아카이아</a:t>
                      </a:r>
                      <a:r>
                        <a:rPr lang="ko-KR" altLang="en-US" sz="1200" b="0" i="0" dirty="0"/>
                        <a:t> 왕국의 초보자 마을 장로 옆에 위치한다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성격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유쾌하다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76709"/>
                  </a:ext>
                </a:extLst>
              </a:tr>
              <a:tr h="3023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대화창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그래픽이 깨진 채로 보인다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36567"/>
                  </a:ext>
                </a:extLst>
              </a:tr>
              <a:tr h="3023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인게임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리소스를 불러오는 도중 오류가 발생해 투명하다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202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스토리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없음</a:t>
                      </a:r>
                      <a:endParaRPr lang="en-US" altLang="ko-KR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1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역할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보이지는 않지만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근처에서는 대화 버튼을 누르면 대화가 시작한다</a:t>
                      </a:r>
                      <a:r>
                        <a:rPr lang="en-US" altLang="ko-KR" sz="1200" b="0" i="0" dirty="0"/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간단한 문답으로 플레이어에게 아이템을 제공한다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14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의도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플레이어가 개발자라는 사실을 떠올리게 만든다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플레이어에게 아이템을 제공한다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574284"/>
                  </a:ext>
                </a:extLst>
              </a:tr>
            </a:tbl>
          </a:graphicData>
        </a:graphic>
      </p:graphicFrame>
      <p:pic>
        <p:nvPicPr>
          <p:cNvPr id="2052" name="Picture 4" descr="투명인간 일러스트에 대한 이미지 검색결과">
            <a:extLst>
              <a:ext uri="{FF2B5EF4-FFF2-40B4-BE49-F238E27FC236}">
                <a16:creationId xmlns:a16="http://schemas.microsoft.com/office/drawing/2014/main" id="{5FBC3F57-AB4E-4279-B4A1-84BFB45C8A26}"/>
              </a:ext>
            </a:extLst>
          </p:cNvPr>
          <p:cNvPicPr>
            <a:picLocks noGrp="1" noChangeAspect="1" noChangeArrowheads="1"/>
          </p:cNvPicPr>
          <p:nvPr>
            <p:ph idx="2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528" y="696913"/>
            <a:ext cx="1065523" cy="216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7DA125-E3E2-43B0-A7E5-5EAD3BDC2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69" b="95276" l="6180" r="93258">
                        <a14:foregroundMark x1="55618" y1="9055" x2="55618" y2="9055"/>
                        <a14:foregroundMark x1="50000" y1="12205" x2="50000" y2="12205"/>
                        <a14:foregroundMark x1="62360" y1="7087" x2="62360" y2="7087"/>
                        <a14:foregroundMark x1="58989" y1="5906" x2="58989" y2="5906"/>
                        <a14:foregroundMark x1="69101" y1="8268" x2="69101" y2="8268"/>
                        <a14:foregroundMark x1="73596" y1="6299" x2="73596" y2="6299"/>
                        <a14:foregroundMark x1="29213" y1="87402" x2="29213" y2="87402"/>
                        <a14:foregroundMark x1="44382" y1="75591" x2="44382" y2="75591"/>
                        <a14:foregroundMark x1="56742" y1="90157" x2="56742" y2="90157"/>
                        <a14:foregroundMark x1="52247" y1="87402" x2="52247" y2="87402"/>
                        <a14:foregroundMark x1="46629" y1="90945" x2="46629" y2="90945"/>
                        <a14:foregroundMark x1="41011" y1="89370" x2="41011" y2="893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966" y="671376"/>
            <a:ext cx="1695450" cy="2419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146F71-F4C6-44C7-A332-9F103DD34B6B}"/>
              </a:ext>
            </a:extLst>
          </p:cNvPr>
          <p:cNvSpPr txBox="1"/>
          <p:nvPr/>
        </p:nvSpPr>
        <p:spPr>
          <a:xfrm>
            <a:off x="401766" y="671376"/>
            <a:ext cx="79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대화창</a:t>
            </a:r>
            <a:endParaRPr lang="ko-KR" alt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09735F-CEE9-499D-ACC0-793878161FF6}"/>
              </a:ext>
            </a:extLst>
          </p:cNvPr>
          <p:cNvSpPr txBox="1"/>
          <p:nvPr/>
        </p:nvSpPr>
        <p:spPr>
          <a:xfrm>
            <a:off x="1854195" y="683412"/>
            <a:ext cx="79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인게임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5437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30A9E7-80AB-4922-BE34-59A346FD6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</p:spPr>
        <p:txBody>
          <a:bodyPr/>
          <a:lstStyle/>
          <a:p>
            <a:r>
              <a:rPr lang="ko-KR" altLang="en-US" dirty="0"/>
              <a:t>게임 캐릭터 기획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C32F06-D7CE-4317-9DB2-F27BD2C6E20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우호적 </a:t>
            </a:r>
            <a:r>
              <a:rPr lang="en-US" altLang="ko-KR" dirty="0"/>
              <a:t>NPC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1EB1B5-E61D-4A6B-AD78-111962784C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Picture 4" descr="Farmer (5e Class) - D&amp;D Wiki">
            <a:extLst>
              <a:ext uri="{FF2B5EF4-FFF2-40B4-BE49-F238E27FC236}">
                <a16:creationId xmlns:a16="http://schemas.microsoft.com/office/drawing/2014/main" id="{909384EB-4E3C-406B-808C-36D1CE950E8E}"/>
              </a:ext>
            </a:extLst>
          </p:cNvPr>
          <p:cNvPicPr>
            <a:picLocks noGrp="1" noChangeAspect="1" noChangeArrowheads="1"/>
          </p:cNvPicPr>
          <p:nvPr>
            <p:ph idx="2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" b="13346"/>
          <a:stretch/>
        </p:blipFill>
        <p:spPr bwMode="auto">
          <a:xfrm>
            <a:off x="429818" y="666736"/>
            <a:ext cx="3134071" cy="442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15AB8B38-06F6-4FFB-A6B6-4736B0611D78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1779348726"/>
              </p:ext>
            </p:extLst>
          </p:nvPr>
        </p:nvGraphicFramePr>
        <p:xfrm>
          <a:off x="4140200" y="696913"/>
          <a:ext cx="4608516" cy="44100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8086">
                  <a:extLst>
                    <a:ext uri="{9D8B030D-6E8A-4147-A177-3AD203B41FA5}">
                      <a16:colId xmlns:a16="http://schemas.microsoft.com/office/drawing/2014/main" val="477129695"/>
                    </a:ext>
                  </a:extLst>
                </a:gridCol>
                <a:gridCol w="768086">
                  <a:extLst>
                    <a:ext uri="{9D8B030D-6E8A-4147-A177-3AD203B41FA5}">
                      <a16:colId xmlns:a16="http://schemas.microsoft.com/office/drawing/2014/main" val="4236884369"/>
                    </a:ext>
                  </a:extLst>
                </a:gridCol>
                <a:gridCol w="623820">
                  <a:extLst>
                    <a:ext uri="{9D8B030D-6E8A-4147-A177-3AD203B41FA5}">
                      <a16:colId xmlns:a16="http://schemas.microsoft.com/office/drawing/2014/main" val="3389045081"/>
                    </a:ext>
                  </a:extLst>
                </a:gridCol>
                <a:gridCol w="912352">
                  <a:extLst>
                    <a:ext uri="{9D8B030D-6E8A-4147-A177-3AD203B41FA5}">
                      <a16:colId xmlns:a16="http://schemas.microsoft.com/office/drawing/2014/main" val="3552646758"/>
                    </a:ext>
                  </a:extLst>
                </a:gridCol>
                <a:gridCol w="599816">
                  <a:extLst>
                    <a:ext uri="{9D8B030D-6E8A-4147-A177-3AD203B41FA5}">
                      <a16:colId xmlns:a16="http://schemas.microsoft.com/office/drawing/2014/main" val="4259640017"/>
                    </a:ext>
                  </a:extLst>
                </a:gridCol>
                <a:gridCol w="936356">
                  <a:extLst>
                    <a:ext uri="{9D8B030D-6E8A-4147-A177-3AD203B41FA5}">
                      <a16:colId xmlns:a16="http://schemas.microsoft.com/office/drawing/2014/main" val="414221458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#3-1 </a:t>
                      </a:r>
                      <a:r>
                        <a:rPr lang="ko-KR" altLang="en-US" sz="1800" dirty="0"/>
                        <a:t>마을 장로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229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eNpcLaplanta_01 // </a:t>
                      </a:r>
                      <a:r>
                        <a:rPr lang="ko-KR" altLang="en-US" sz="1200" dirty="0"/>
                        <a:t>장로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종족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인간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남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643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나이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50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국가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아카이아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직업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장로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603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위치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 err="1"/>
                        <a:t>아카이아</a:t>
                      </a:r>
                      <a:r>
                        <a:rPr lang="ko-KR" altLang="en-US" sz="1200" b="0" i="0" dirty="0"/>
                        <a:t> 왕국의 초보자마을에 위치한다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성격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호탕하고 정중하다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76709"/>
                  </a:ext>
                </a:extLst>
              </a:tr>
              <a:tr h="5663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대화창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농사와 몬스터로 단련된 체격을 가진 노인의 모습이 보인다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36567"/>
                  </a:ext>
                </a:extLst>
              </a:tr>
              <a:tr h="5766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인게임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기본 모델링에 텍스처가 없다</a:t>
                      </a:r>
                      <a:r>
                        <a:rPr lang="en-US" altLang="ko-KR" sz="1200" b="0" i="0" dirty="0"/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색상은 파란색으로 설정한다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83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스토리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장로로 마을의 안전을 신경쓰기에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전이되는 유저들에게 던전 토벌을 부탁한다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1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역할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캐릭터에게 토벌 의뢰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마을의 정보를 알려준다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14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의도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중요도가 낮아</a:t>
                      </a:r>
                      <a:r>
                        <a:rPr lang="en-US" altLang="ko-KR" sz="1200" b="0" i="0" dirty="0"/>
                        <a:t> </a:t>
                      </a:r>
                      <a:r>
                        <a:rPr lang="ko-KR" altLang="en-US" sz="1200" b="0" i="0" dirty="0"/>
                        <a:t>대화창과 인게임의 모습을 달리한다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17713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883F23B-A0EA-464F-A85D-1E4AAB500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18"/>
          <a:stretch/>
        </p:blipFill>
        <p:spPr>
          <a:xfrm>
            <a:off x="467544" y="3373256"/>
            <a:ext cx="949033" cy="16750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634C45-3947-4441-A076-DE590E4068CC}"/>
              </a:ext>
            </a:extLst>
          </p:cNvPr>
          <p:cNvSpPr txBox="1"/>
          <p:nvPr/>
        </p:nvSpPr>
        <p:spPr>
          <a:xfrm>
            <a:off x="429818" y="4751386"/>
            <a:ext cx="2990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rgbClr val="FFFFFF"/>
                </a:solidFill>
              </a:rPr>
              <a:t>인게임</a:t>
            </a:r>
            <a:endParaRPr lang="ko-KR" altLang="en-US" sz="1400" b="1" dirty="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8ACAB0-D1C1-404F-9CFE-1024DB45E629}"/>
              </a:ext>
            </a:extLst>
          </p:cNvPr>
          <p:cNvSpPr txBox="1"/>
          <p:nvPr/>
        </p:nvSpPr>
        <p:spPr>
          <a:xfrm>
            <a:off x="2843808" y="696913"/>
            <a:ext cx="79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대화창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01468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30A9E7-80AB-4922-BE34-59A346FD6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</p:spPr>
        <p:txBody>
          <a:bodyPr/>
          <a:lstStyle/>
          <a:p>
            <a:r>
              <a:rPr lang="ko-KR" altLang="en-US" dirty="0"/>
              <a:t>게임 캐릭터 기획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C32F06-D7CE-4317-9DB2-F27BD2C6E20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1EB1B5-E61D-4A6B-AD78-111962784C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98B04CDD-342F-46A6-8568-B35B1A373E8C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1589377505"/>
              </p:ext>
            </p:extLst>
          </p:nvPr>
        </p:nvGraphicFramePr>
        <p:xfrm>
          <a:off x="4140200" y="696913"/>
          <a:ext cx="4605720" cy="43819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7164">
                  <a:extLst>
                    <a:ext uri="{9D8B030D-6E8A-4147-A177-3AD203B41FA5}">
                      <a16:colId xmlns:a16="http://schemas.microsoft.com/office/drawing/2014/main" val="477129695"/>
                    </a:ext>
                  </a:extLst>
                </a:gridCol>
                <a:gridCol w="768086">
                  <a:extLst>
                    <a:ext uri="{9D8B030D-6E8A-4147-A177-3AD203B41FA5}">
                      <a16:colId xmlns:a16="http://schemas.microsoft.com/office/drawing/2014/main" val="4236884369"/>
                    </a:ext>
                  </a:extLst>
                </a:gridCol>
                <a:gridCol w="623071">
                  <a:extLst>
                    <a:ext uri="{9D8B030D-6E8A-4147-A177-3AD203B41FA5}">
                      <a16:colId xmlns:a16="http://schemas.microsoft.com/office/drawing/2014/main" val="3389045081"/>
                    </a:ext>
                  </a:extLst>
                </a:gridCol>
                <a:gridCol w="912352">
                  <a:extLst>
                    <a:ext uri="{9D8B030D-6E8A-4147-A177-3AD203B41FA5}">
                      <a16:colId xmlns:a16="http://schemas.microsoft.com/office/drawing/2014/main" val="3552646758"/>
                    </a:ext>
                  </a:extLst>
                </a:gridCol>
                <a:gridCol w="599816">
                  <a:extLst>
                    <a:ext uri="{9D8B030D-6E8A-4147-A177-3AD203B41FA5}">
                      <a16:colId xmlns:a16="http://schemas.microsoft.com/office/drawing/2014/main" val="4259640017"/>
                    </a:ext>
                  </a:extLst>
                </a:gridCol>
                <a:gridCol w="935231">
                  <a:extLst>
                    <a:ext uri="{9D8B030D-6E8A-4147-A177-3AD203B41FA5}">
                      <a16:colId xmlns:a16="http://schemas.microsoft.com/office/drawing/2014/main" val="414221458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#4-1 </a:t>
                      </a:r>
                      <a:r>
                        <a:rPr lang="ko-KR" altLang="en-US" dirty="0" err="1"/>
                        <a:t>고블린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229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eMonsterGoblin_01 // </a:t>
                      </a:r>
                      <a:r>
                        <a:rPr lang="ko-KR" altLang="en-US" sz="1200" dirty="0"/>
                        <a:t>일반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레벨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178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위험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일반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속성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무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종족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고블린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643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위치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 err="1"/>
                        <a:t>아카이아</a:t>
                      </a:r>
                      <a:r>
                        <a:rPr lang="ko-KR" altLang="en-US" sz="1200" b="0" i="0" dirty="0"/>
                        <a:t> 왕국의 초보자 마을의 던전에 존재한다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603883"/>
                  </a:ext>
                </a:extLst>
              </a:tr>
              <a:tr h="5766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대화창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인간과 유사한 무기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각반과 장갑이 있는 가죽 방어구를 찬 모습을 보여준다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131521"/>
                  </a:ext>
                </a:extLst>
              </a:tr>
              <a:tr h="5766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인게임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부분적으로 텍스처를 가지고 있다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68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시야 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부채꼴 형태의 시야를 가지고 있으며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시야에 들어오지 않으면 주위를 둘러보거나 이동한다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공격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일정 거리만큼 다가간 후 근거리 공격을 시도한다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76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패턴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="0" i="0" dirty="0"/>
                        <a:t>1</a:t>
                      </a:r>
                      <a:r>
                        <a:rPr lang="ko-KR" altLang="en-US" sz="1200" b="0" i="0" dirty="0"/>
                        <a:t>회 공격</a:t>
                      </a:r>
                      <a:r>
                        <a:rPr lang="en-US" altLang="ko-KR" sz="1200" b="0" i="0" dirty="0"/>
                        <a:t>, 2</a:t>
                      </a:r>
                      <a:r>
                        <a:rPr lang="ko-KR" altLang="en-US" sz="1200" b="0" i="0" dirty="0"/>
                        <a:t>회 연속 공격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밀치기를 가지고 있다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3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설명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전투 방식 설명을 위해 초보자 던전에 소환된다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1422"/>
                  </a:ext>
                </a:extLst>
              </a:tr>
            </a:tbl>
          </a:graphicData>
        </a:graphic>
      </p:graphicFrame>
      <p:pic>
        <p:nvPicPr>
          <p:cNvPr id="8" name="Picture 2" descr=" ">
            <a:extLst>
              <a:ext uri="{FF2B5EF4-FFF2-40B4-BE49-F238E27FC236}">
                <a16:creationId xmlns:a16="http://schemas.microsoft.com/office/drawing/2014/main" id="{FEC285E8-0AE2-462B-8A36-8C33F73B9814}"/>
              </a:ext>
            </a:extLst>
          </p:cNvPr>
          <p:cNvPicPr>
            <a:picLocks noGrp="1" noChangeAspect="1" noChangeArrowheads="1"/>
          </p:cNvPicPr>
          <p:nvPr>
            <p:ph idx="2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4" b="6893"/>
          <a:stretch/>
        </p:blipFill>
        <p:spPr bwMode="auto">
          <a:xfrm>
            <a:off x="398080" y="696913"/>
            <a:ext cx="3165808" cy="25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8430A3-7E14-43C7-9641-C2EEB08FDAD5}"/>
              </a:ext>
            </a:extLst>
          </p:cNvPr>
          <p:cNvSpPr txBox="1"/>
          <p:nvPr/>
        </p:nvSpPr>
        <p:spPr>
          <a:xfrm>
            <a:off x="383732" y="721103"/>
            <a:ext cx="2990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rgbClr val="FFFFFF"/>
                </a:solidFill>
              </a:rPr>
              <a:t>대화창</a:t>
            </a:r>
            <a:endParaRPr lang="ko-KR" altLang="en-US" sz="1400" b="1" dirty="0">
              <a:solidFill>
                <a:srgbClr val="FFFFFF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05C7E73-D446-42AA-AA0D-B31C3F7ADA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88" r="4060"/>
          <a:stretch/>
        </p:blipFill>
        <p:spPr>
          <a:xfrm>
            <a:off x="398080" y="3361556"/>
            <a:ext cx="3165808" cy="16892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A5D3AB-F424-4C19-85E6-B176C9527719}"/>
              </a:ext>
            </a:extLst>
          </p:cNvPr>
          <p:cNvSpPr txBox="1"/>
          <p:nvPr/>
        </p:nvSpPr>
        <p:spPr>
          <a:xfrm>
            <a:off x="397379" y="3369175"/>
            <a:ext cx="2990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rgbClr val="FFFFFF"/>
                </a:solidFill>
              </a:rPr>
              <a:t>인게임</a:t>
            </a:r>
            <a:endParaRPr lang="ko-KR" alt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99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C7D0C68-DA6E-48D6-8479-59A14E85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캐릭터 기획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060071-4D67-4674-B849-961E56CBC58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몬스터 공격 패턴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1D5087-37F8-454C-8A75-84EF409CE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1B19263B-991B-4509-872A-6DEDC7B98AA8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1117066520"/>
              </p:ext>
            </p:extLst>
          </p:nvPr>
        </p:nvGraphicFramePr>
        <p:xfrm>
          <a:off x="428625" y="696913"/>
          <a:ext cx="8320090" cy="45141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87512">
                  <a:extLst>
                    <a:ext uri="{9D8B030D-6E8A-4147-A177-3AD203B41FA5}">
                      <a16:colId xmlns:a16="http://schemas.microsoft.com/office/drawing/2014/main" val="3337199568"/>
                    </a:ext>
                  </a:extLst>
                </a:gridCol>
                <a:gridCol w="775543">
                  <a:extLst>
                    <a:ext uri="{9D8B030D-6E8A-4147-A177-3AD203B41FA5}">
                      <a16:colId xmlns:a16="http://schemas.microsoft.com/office/drawing/2014/main" val="1318194289"/>
                    </a:ext>
                  </a:extLst>
                </a:gridCol>
                <a:gridCol w="7057035">
                  <a:extLst>
                    <a:ext uri="{9D8B030D-6E8A-4147-A177-3AD203B41FA5}">
                      <a16:colId xmlns:a16="http://schemas.microsoft.com/office/drawing/2014/main" val="3968995119"/>
                    </a:ext>
                  </a:extLst>
                </a:gridCol>
              </a:tblGrid>
              <a:tr h="14401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453106"/>
                  </a:ext>
                </a:extLst>
              </a:tr>
              <a:tr h="90127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인식 범위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몬스터는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부채꼴 형태의 인식 범위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플레이어가 부채꼴 형태의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범위 안에 들어간다면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몬스터는 유저를 따라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445391"/>
                  </a:ext>
                </a:extLst>
              </a:tr>
              <a:tr h="90127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공격 범위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몬스터는 플레이어와 거리가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정해진 거리만큼 다가간다면 공격을 시도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공격에는 일반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연속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광역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상태 이상 공격을 정해진 확률에 따라 발동된다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5191"/>
                  </a:ext>
                </a:extLst>
              </a:tr>
              <a:tr h="551858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공격 방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일반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몬스터는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플레이어에게 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번의 데미지</a:t>
                      </a:r>
                      <a:r>
                        <a:rPr lang="ko-KR" altLang="en-US" sz="1200" dirty="0">
                          <a:solidFill>
                            <a:srgbClr val="203864"/>
                          </a:solidFill>
                        </a:rPr>
                        <a:t>를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가한다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914943"/>
                  </a:ext>
                </a:extLst>
              </a:tr>
              <a:tr h="551858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연속 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몬스터는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플레이어에게 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2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번 이상의 데미지를 연속적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가한다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3277"/>
                  </a:ext>
                </a:extLst>
              </a:tr>
              <a:tr h="551858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광역기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몬스터는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일정 영역 안에 있는 플레이어에게 데미지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가한다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395006"/>
                  </a:ext>
                </a:extLst>
              </a:tr>
              <a:tr h="551858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상태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이상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몬스터는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플레이어에게 화상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추위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스턴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감전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같은 상태 이상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준다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537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910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902F75B-1774-4A5A-9BB1-376246C6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캐릭터 기획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B35FBB-B45C-46AB-8F82-8E2B5ABCDA2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몬스터 위험 등급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BEB300-16CA-4A5B-95BE-75B9D53DA4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C4E8B6D0-9E70-4343-B7FB-FDD3D6EAE34D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4251416119"/>
              </p:ext>
            </p:extLst>
          </p:nvPr>
        </p:nvGraphicFramePr>
        <p:xfrm>
          <a:off x="4140200" y="696913"/>
          <a:ext cx="4680272" cy="44334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1537">
                  <a:extLst>
                    <a:ext uri="{9D8B030D-6E8A-4147-A177-3AD203B41FA5}">
                      <a16:colId xmlns:a16="http://schemas.microsoft.com/office/drawing/2014/main" val="2536146937"/>
                    </a:ext>
                  </a:extLst>
                </a:gridCol>
                <a:gridCol w="3858735">
                  <a:extLst>
                    <a:ext uri="{9D8B030D-6E8A-4147-A177-3AD203B41FA5}">
                      <a16:colId xmlns:a16="http://schemas.microsoft.com/office/drawing/2014/main" val="3256982538"/>
                    </a:ext>
                  </a:extLst>
                </a:gridCol>
              </a:tblGrid>
              <a:tr h="367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608998"/>
                  </a:ext>
                </a:extLst>
              </a:tr>
              <a:tr h="60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신화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인 멀티플레이가 가능하다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결말 직전 최종 보스로 등장한다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222739"/>
                  </a:ext>
                </a:extLst>
              </a:tr>
              <a:tr h="60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전설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인 멀티플레이가 가능하다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에피소드의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테마 몬스터로 등장한다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던전에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진입하면 등장 모션이 있고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여러 스킬 모션을 보유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61635"/>
                  </a:ext>
                </a:extLst>
              </a:tr>
              <a:tr h="9284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세계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인 멀티플레이가 가능하다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난이도 차이를 줄이기 위해서다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0386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광역과 상태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0386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이상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0386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모션을 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0386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0386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개 이상 보유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한다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496844"/>
                  </a:ext>
                </a:extLst>
              </a:tr>
              <a:tr h="6471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지역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인 멀티플레이가 가능하다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0386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광역과 상태 이상 모션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 보유한다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877144"/>
                  </a:ext>
                </a:extLst>
              </a:tr>
              <a:tr h="3717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일반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유저가 제일 처음 만나는 몬스터 등급 이다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텍스처가 없고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03864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일반과 연속 공격만 존재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한다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546714"/>
                  </a:ext>
                </a:extLst>
              </a:tr>
            </a:tbl>
          </a:graphicData>
        </a:graphic>
      </p:graphicFrame>
      <p:pic>
        <p:nvPicPr>
          <p:cNvPr id="9" name="내용 개체 틀 11">
            <a:extLst>
              <a:ext uri="{FF2B5EF4-FFF2-40B4-BE49-F238E27FC236}">
                <a16:creationId xmlns:a16="http://schemas.microsoft.com/office/drawing/2014/main" id="{63A65B19-403E-4E62-9F92-7D76B270D9EB}"/>
              </a:ext>
            </a:extLst>
          </p:cNvPr>
          <p:cNvPicPr>
            <a:picLocks noGrp="1" noChangeAspect="1"/>
          </p:cNvPicPr>
          <p:nvPr>
            <p:ph idx="25"/>
          </p:nvPr>
        </p:nvPicPr>
        <p:blipFill>
          <a:blip r:embed="rId2"/>
          <a:stretch>
            <a:fillRect/>
          </a:stretch>
        </p:blipFill>
        <p:spPr>
          <a:xfrm>
            <a:off x="428625" y="3166068"/>
            <a:ext cx="3135313" cy="1819677"/>
          </a:xfrm>
          <a:prstGeom prst="rect">
            <a:avLst/>
          </a:prstGeom>
        </p:spPr>
      </p:pic>
      <p:pic>
        <p:nvPicPr>
          <p:cNvPr id="10" name="내용 개체 틀 13" descr="하늘, 실외, 나무, 비행이(가) 표시된 사진&#10;&#10;자동 생성된 설명">
            <a:extLst>
              <a:ext uri="{FF2B5EF4-FFF2-40B4-BE49-F238E27FC236}">
                <a16:creationId xmlns:a16="http://schemas.microsoft.com/office/drawing/2014/main" id="{23BDB80A-0F13-4AD7-8E41-ECDF05BA425F}"/>
              </a:ext>
            </a:extLst>
          </p:cNvPr>
          <p:cNvPicPr>
            <a:picLocks noGrp="1" noChangeAspect="1"/>
          </p:cNvPicPr>
          <p:nvPr>
            <p:ph idx="2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5"/>
          <a:stretch/>
        </p:blipFill>
        <p:spPr>
          <a:xfrm>
            <a:off x="428625" y="692349"/>
            <a:ext cx="3135313" cy="22019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D5CFB6-56CF-43F2-89B6-CB15398F13E6}"/>
              </a:ext>
            </a:extLst>
          </p:cNvPr>
          <p:cNvSpPr txBox="1"/>
          <p:nvPr/>
        </p:nvSpPr>
        <p:spPr>
          <a:xfrm>
            <a:off x="2627784" y="759289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FFFF"/>
                </a:solidFill>
              </a:rPr>
              <a:t>전설 등급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ED990-7802-4878-A889-F7DB637293EE}"/>
              </a:ext>
            </a:extLst>
          </p:cNvPr>
          <p:cNvSpPr txBox="1"/>
          <p:nvPr/>
        </p:nvSpPr>
        <p:spPr>
          <a:xfrm>
            <a:off x="899592" y="3197795"/>
            <a:ext cx="305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등급에 따라 디테일과 스킬 수↑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320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9775F781-7CF5-4BEB-965B-808F6621804D}"/>
              </a:ext>
            </a:extLst>
          </p:cNvPr>
          <p:cNvPicPr>
            <a:picLocks noGrp="1" noChangeAspect="1"/>
          </p:cNvPicPr>
          <p:nvPr>
            <p:ph idx="23"/>
          </p:nvPr>
        </p:nvPicPr>
        <p:blipFill>
          <a:blip r:embed="rId2"/>
          <a:stretch>
            <a:fillRect/>
          </a:stretch>
        </p:blipFill>
        <p:spPr>
          <a:xfrm>
            <a:off x="406181" y="625252"/>
            <a:ext cx="3162989" cy="457503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930A9E7-80AB-4922-BE34-59A346FD6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</p:spPr>
        <p:txBody>
          <a:bodyPr/>
          <a:lstStyle/>
          <a:p>
            <a:r>
              <a:rPr lang="ko-KR" altLang="en-US" dirty="0"/>
              <a:t>게임 캐릭터 기획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C32F06-D7CE-4317-9DB2-F27BD2C6E20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회사 직원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1EB1B5-E61D-4A6B-AD78-111962784C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A57B36-51D2-4766-98CD-5E42F2590017}"/>
              </a:ext>
            </a:extLst>
          </p:cNvPr>
          <p:cNvSpPr txBox="1"/>
          <p:nvPr/>
        </p:nvSpPr>
        <p:spPr>
          <a:xfrm>
            <a:off x="2843808" y="696913"/>
            <a:ext cx="79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대화창</a:t>
            </a:r>
            <a:endParaRPr lang="ko-KR" altLang="en-US" sz="1400" b="1" dirty="0"/>
          </a:p>
        </p:txBody>
      </p:sp>
      <p:pic>
        <p:nvPicPr>
          <p:cNvPr id="11" name="내용 개체 틀 1">
            <a:extLst>
              <a:ext uri="{FF2B5EF4-FFF2-40B4-BE49-F238E27FC236}">
                <a16:creationId xmlns:a16="http://schemas.microsoft.com/office/drawing/2014/main" id="{3C876CC9-636C-4927-82FE-FF76538FF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469955"/>
            <a:ext cx="1106260" cy="16918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634C45-3947-4441-A076-DE590E4068CC}"/>
              </a:ext>
            </a:extLst>
          </p:cNvPr>
          <p:cNvSpPr txBox="1"/>
          <p:nvPr/>
        </p:nvSpPr>
        <p:spPr>
          <a:xfrm>
            <a:off x="429436" y="4853979"/>
            <a:ext cx="2990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인게임</a:t>
            </a:r>
            <a:endParaRPr lang="ko-KR" altLang="en-US" sz="1400" b="1" dirty="0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2DF0C054-860F-44C9-AF3B-A80BF90BD6E7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1130171923"/>
              </p:ext>
            </p:extLst>
          </p:nvPr>
        </p:nvGraphicFramePr>
        <p:xfrm>
          <a:off x="4140200" y="696913"/>
          <a:ext cx="4608516" cy="45493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8086">
                  <a:extLst>
                    <a:ext uri="{9D8B030D-6E8A-4147-A177-3AD203B41FA5}">
                      <a16:colId xmlns:a16="http://schemas.microsoft.com/office/drawing/2014/main" val="477129695"/>
                    </a:ext>
                  </a:extLst>
                </a:gridCol>
                <a:gridCol w="1823954">
                  <a:extLst>
                    <a:ext uri="{9D8B030D-6E8A-4147-A177-3AD203B41FA5}">
                      <a16:colId xmlns:a16="http://schemas.microsoft.com/office/drawing/2014/main" val="4236884369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4259640017"/>
                    </a:ext>
                  </a:extLst>
                </a:gridCol>
                <a:gridCol w="1368404">
                  <a:extLst>
                    <a:ext uri="{9D8B030D-6E8A-4147-A177-3AD203B41FA5}">
                      <a16:colId xmlns:a16="http://schemas.microsoft.com/office/drawing/2014/main" val="4142214584"/>
                    </a:ext>
                  </a:extLst>
                </a:gridCol>
              </a:tblGrid>
              <a:tr h="14164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#5-1 </a:t>
                      </a:r>
                      <a:r>
                        <a:rPr lang="ko-KR" altLang="en-US" sz="1600" dirty="0"/>
                        <a:t>마케팅부서 </a:t>
                      </a:r>
                      <a:r>
                        <a:rPr lang="ko-KR" altLang="en-US" sz="1600" dirty="0" err="1"/>
                        <a:t>최부장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229621"/>
                  </a:ext>
                </a:extLst>
              </a:tr>
              <a:tr h="1416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최</a:t>
                      </a:r>
                      <a:r>
                        <a:rPr lang="en-US" altLang="ko-KR" sz="1400" dirty="0"/>
                        <a:t>xx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// ???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직업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왕국 상인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643362"/>
                  </a:ext>
                </a:extLst>
              </a:tr>
              <a:tr h="1416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위치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 err="1"/>
                        <a:t>아카이아</a:t>
                      </a:r>
                      <a:r>
                        <a:rPr lang="ko-KR" altLang="en-US" sz="1200" b="0" i="0" dirty="0"/>
                        <a:t> 왕국에 위치한다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9069"/>
                  </a:ext>
                </a:extLst>
              </a:tr>
              <a:tr h="1416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성격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우유 부단하다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76709"/>
                  </a:ext>
                </a:extLst>
              </a:tr>
              <a:tr h="2202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대화창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부분 탈모에</a:t>
                      </a:r>
                      <a:r>
                        <a:rPr lang="en-US" altLang="ko-KR" sz="1200" b="0" i="0" dirty="0"/>
                        <a:t> </a:t>
                      </a:r>
                      <a:r>
                        <a:rPr lang="ko-KR" altLang="en-US" sz="1200" b="0" i="0" dirty="0"/>
                        <a:t>주름을 가진 중년의 모습이다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양복을 입었다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36567"/>
                  </a:ext>
                </a:extLst>
              </a:tr>
              <a:tr h="2202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인게임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플레이어의 캐릭터와 똑같은 모델링을 가지고 있다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837497"/>
                  </a:ext>
                </a:extLst>
              </a:tr>
              <a:tr h="4405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스토리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일을 하던 도중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게임속으로 들어가게 되었다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정신을 차리니 상인이라는 직업을 가졌다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1422"/>
                  </a:ext>
                </a:extLst>
              </a:tr>
              <a:tr h="1416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역할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왕국의 상인으로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관련 퀘스트를 부여한다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14188"/>
                  </a:ext>
                </a:extLst>
              </a:tr>
              <a:tr h="1416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의도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플레이어와 같은 모델링으로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회사에서 전이된 사람인 것을 유추할 수 있다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자신을 제외하고도 가이아 세계에 전이된 사람이 많다는 것을 </a:t>
                      </a:r>
                      <a:r>
                        <a:rPr lang="ko-KR" altLang="en-US" sz="1200" b="0" i="0" dirty="0" err="1"/>
                        <a:t>보유준다</a:t>
                      </a:r>
                      <a:r>
                        <a:rPr lang="en-US" altLang="ko-KR" sz="1200" b="0" i="0" dirty="0"/>
                        <a:t>..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177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931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2488E8-F202-4483-B0F5-EC5F7CF377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시장 분석</a:t>
            </a:r>
            <a:endParaRPr lang="en-US" altLang="ko-KR" dirty="0"/>
          </a:p>
          <a:p>
            <a:r>
              <a:rPr lang="ko-KR" altLang="en-US" dirty="0"/>
              <a:t>게임 아이디어</a:t>
            </a:r>
            <a:endParaRPr lang="en-US" altLang="ko-KR" dirty="0"/>
          </a:p>
          <a:p>
            <a:r>
              <a:rPr lang="ko-KR" altLang="en-US" dirty="0"/>
              <a:t>게임 시나리오</a:t>
            </a:r>
            <a:endParaRPr lang="en-US" altLang="ko-KR" dirty="0"/>
          </a:p>
          <a:p>
            <a:r>
              <a:rPr lang="ko-KR" altLang="en-US" dirty="0"/>
              <a:t>게임 캐릭터 기획</a:t>
            </a:r>
            <a:endParaRPr lang="en-US" altLang="ko-KR" dirty="0"/>
          </a:p>
          <a:p>
            <a:r>
              <a:rPr lang="ko-KR" altLang="en-US" dirty="0"/>
              <a:t>아이디어 정리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940E10-1264-4BCA-9EC4-3D41F79482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203864"/>
                </a:solidFill>
              </a:rPr>
              <a:t>01</a:t>
            </a:r>
          </a:p>
          <a:p>
            <a:r>
              <a:rPr lang="en-US" altLang="ko-KR" dirty="0">
                <a:solidFill>
                  <a:srgbClr val="203864"/>
                </a:solidFill>
              </a:rPr>
              <a:t>02</a:t>
            </a:r>
          </a:p>
          <a:p>
            <a:r>
              <a:rPr lang="en-US" altLang="ko-KR" dirty="0">
                <a:solidFill>
                  <a:srgbClr val="203864"/>
                </a:solidFill>
              </a:rPr>
              <a:t>03</a:t>
            </a:r>
          </a:p>
          <a:p>
            <a:r>
              <a:rPr lang="en-US" altLang="ko-KR" dirty="0">
                <a:solidFill>
                  <a:srgbClr val="203864"/>
                </a:solidFill>
              </a:rPr>
              <a:t>04</a:t>
            </a:r>
          </a:p>
          <a:p>
            <a:r>
              <a:rPr lang="en-US" altLang="ko-KR" dirty="0">
                <a:solidFill>
                  <a:srgbClr val="203864"/>
                </a:solidFill>
              </a:rPr>
              <a:t>05</a:t>
            </a:r>
            <a:endParaRPr lang="ko-KR" altLang="en-US" dirty="0">
              <a:solidFill>
                <a:srgbClr val="2038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727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22816748-09F8-423B-A2C1-4BF1C9CC88CE}"/>
              </a:ext>
            </a:extLst>
          </p:cNvPr>
          <p:cNvPicPr>
            <a:picLocks noGrp="1" noChangeAspect="1"/>
          </p:cNvPicPr>
          <p:nvPr>
            <p:ph idx="23"/>
          </p:nvPr>
        </p:nvPicPr>
        <p:blipFill>
          <a:blip r:embed="rId2"/>
          <a:stretch>
            <a:fillRect/>
          </a:stretch>
        </p:blipFill>
        <p:spPr>
          <a:xfrm>
            <a:off x="395284" y="703368"/>
            <a:ext cx="3096596" cy="460304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930A9E7-80AB-4922-BE34-59A346FD6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</p:spPr>
        <p:txBody>
          <a:bodyPr/>
          <a:lstStyle/>
          <a:p>
            <a:r>
              <a:rPr lang="ko-KR" altLang="en-US" dirty="0"/>
              <a:t>게임 캐릭터 기획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C32F06-D7CE-4317-9DB2-F27BD2C6E20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회사 직원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1EB1B5-E61D-4A6B-AD78-111962784C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15AB8B38-06F6-4FFB-A6B6-4736B0611D78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4105767077"/>
              </p:ext>
            </p:extLst>
          </p:nvPr>
        </p:nvGraphicFramePr>
        <p:xfrm>
          <a:off x="4140200" y="696913"/>
          <a:ext cx="4608516" cy="45493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8086">
                  <a:extLst>
                    <a:ext uri="{9D8B030D-6E8A-4147-A177-3AD203B41FA5}">
                      <a16:colId xmlns:a16="http://schemas.microsoft.com/office/drawing/2014/main" val="477129695"/>
                    </a:ext>
                  </a:extLst>
                </a:gridCol>
                <a:gridCol w="1823954">
                  <a:extLst>
                    <a:ext uri="{9D8B030D-6E8A-4147-A177-3AD203B41FA5}">
                      <a16:colId xmlns:a16="http://schemas.microsoft.com/office/drawing/2014/main" val="4236884369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4259640017"/>
                    </a:ext>
                  </a:extLst>
                </a:gridCol>
                <a:gridCol w="1368404">
                  <a:extLst>
                    <a:ext uri="{9D8B030D-6E8A-4147-A177-3AD203B41FA5}">
                      <a16:colId xmlns:a16="http://schemas.microsoft.com/office/drawing/2014/main" val="4142214584"/>
                    </a:ext>
                  </a:extLst>
                </a:gridCol>
              </a:tblGrid>
              <a:tr h="14164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#5-2 </a:t>
                      </a:r>
                      <a:r>
                        <a:rPr lang="ko-KR" altLang="en-US" sz="1600" dirty="0"/>
                        <a:t>인사부서 </a:t>
                      </a:r>
                      <a:r>
                        <a:rPr lang="ko-KR" altLang="en-US" sz="1600" dirty="0" err="1"/>
                        <a:t>이대리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229621"/>
                  </a:ext>
                </a:extLst>
              </a:tr>
              <a:tr h="1416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</a:t>
                      </a:r>
                      <a:r>
                        <a:rPr lang="en-US" altLang="ko-KR" sz="1400" dirty="0"/>
                        <a:t>xx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// ???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직업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모험가 </a:t>
                      </a:r>
                      <a:r>
                        <a:rPr lang="ko-KR" altLang="en-US" sz="1200" dirty="0" err="1"/>
                        <a:t>길드장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643362"/>
                  </a:ext>
                </a:extLst>
              </a:tr>
              <a:tr h="1416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위치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 err="1"/>
                        <a:t>아카이아</a:t>
                      </a:r>
                      <a:r>
                        <a:rPr lang="ko-KR" altLang="en-US" sz="1200" b="0" i="0" dirty="0"/>
                        <a:t> 왕국 모험가 길드에 위치한다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9069"/>
                  </a:ext>
                </a:extLst>
              </a:tr>
              <a:tr h="1416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성격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고집스럽고 깐깐하다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76709"/>
                  </a:ext>
                </a:extLst>
              </a:tr>
              <a:tr h="2202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대화창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부분 탈모에</a:t>
                      </a:r>
                      <a:r>
                        <a:rPr lang="en-US" altLang="ko-KR" sz="1200" b="0" i="0" dirty="0"/>
                        <a:t> </a:t>
                      </a:r>
                      <a:r>
                        <a:rPr lang="ko-KR" altLang="en-US" sz="1200" b="0" i="0" dirty="0"/>
                        <a:t>주름을 가진 중년의 모습이다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양복을 입었다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36567"/>
                  </a:ext>
                </a:extLst>
              </a:tr>
              <a:tr h="2202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인게임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플레이어의 캐릭터와 똑같은 모델링을 가지고 있다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837497"/>
                  </a:ext>
                </a:extLst>
              </a:tr>
              <a:tr h="4405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스토리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일을 하던 도중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게임속으로 들어가게 되었다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정신을 차리니 모험가 길드장이라는 직업을 가졌다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1422"/>
                  </a:ext>
                </a:extLst>
              </a:tr>
              <a:tr h="1416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역할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모험가 길드장으로 토벌 의뢰를 맡긴다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14188"/>
                  </a:ext>
                </a:extLst>
              </a:tr>
              <a:tr h="1416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의도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플레이어와 같은 모델링으로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회사에서 전이된 사람인 것을 유추할 수 있다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자신을 제외하고도 가이아 세계에 전이된 사람이 많다는 것을 </a:t>
                      </a:r>
                      <a:r>
                        <a:rPr lang="ko-KR" altLang="en-US" sz="1200" b="0" i="0" dirty="0" err="1"/>
                        <a:t>보유준다</a:t>
                      </a:r>
                      <a:r>
                        <a:rPr lang="en-US" altLang="ko-KR" sz="1200" b="0" i="0" dirty="0"/>
                        <a:t>..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17713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6A57B36-51D2-4766-98CD-5E42F2590017}"/>
              </a:ext>
            </a:extLst>
          </p:cNvPr>
          <p:cNvSpPr txBox="1"/>
          <p:nvPr/>
        </p:nvSpPr>
        <p:spPr>
          <a:xfrm>
            <a:off x="2721830" y="783685"/>
            <a:ext cx="79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대화창</a:t>
            </a:r>
            <a:endParaRPr lang="ko-KR" altLang="en-US" sz="1400" b="1" dirty="0"/>
          </a:p>
        </p:txBody>
      </p:sp>
      <p:pic>
        <p:nvPicPr>
          <p:cNvPr id="11" name="내용 개체 틀 1">
            <a:extLst>
              <a:ext uri="{FF2B5EF4-FFF2-40B4-BE49-F238E27FC236}">
                <a16:creationId xmlns:a16="http://schemas.microsoft.com/office/drawing/2014/main" id="{3C876CC9-636C-4927-82FE-FF76538FF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96" y="3523795"/>
            <a:ext cx="1106260" cy="16918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634C45-3947-4441-A076-DE590E4068CC}"/>
              </a:ext>
            </a:extLst>
          </p:cNvPr>
          <p:cNvSpPr txBox="1"/>
          <p:nvPr/>
        </p:nvSpPr>
        <p:spPr>
          <a:xfrm>
            <a:off x="477396" y="4890161"/>
            <a:ext cx="2990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인게임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07190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8F1DF3-21CD-4B19-9DC9-E31EF58E95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 err="1"/>
              <a:t>로스트아크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56F672-65D2-4A8C-9685-CEBB270DA9E4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미완성과 버그 요소</a:t>
            </a: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타일을 넣지 않아 보이지 않는 길을 만든다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오브젝트의 충돌 처리가 일어나지 않아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플레이어는 벽을 뚫고 걸어갈 수 있다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파괴 가능한 울타리가 존재하나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불러오는 도중 버그로 울타리 외형은 보이지 않는다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이러한 버그들로 플레이어는 </a:t>
            </a:r>
            <a:r>
              <a:rPr lang="ko-KR" altLang="en-US" dirty="0">
                <a:solidFill>
                  <a:srgbClr val="203864"/>
                </a:solidFill>
              </a:rPr>
              <a:t>게임이 미완성인점을 알 수 있고</a:t>
            </a:r>
            <a:r>
              <a:rPr lang="en-US" altLang="ko-KR" dirty="0">
                <a:solidFill>
                  <a:srgbClr val="203864"/>
                </a:solidFill>
              </a:rPr>
              <a:t>, </a:t>
            </a:r>
            <a:r>
              <a:rPr lang="ko-KR" altLang="en-US" dirty="0">
                <a:solidFill>
                  <a:srgbClr val="203864"/>
                </a:solidFill>
              </a:rPr>
              <a:t>숨겨진 보물을 찾아</a:t>
            </a:r>
            <a:r>
              <a:rPr lang="ko-KR" altLang="en-US" sz="1200" b="0" dirty="0"/>
              <a:t>내도록 만들 수 있다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플레이어가 숨겨진 보상에 대해 인지할 수 있도록</a:t>
            </a:r>
            <a:r>
              <a:rPr lang="en-US" altLang="ko-KR" sz="1200" b="0" dirty="0"/>
              <a:t>, </a:t>
            </a:r>
            <a:r>
              <a:rPr lang="ko-KR" altLang="en-US" dirty="0">
                <a:solidFill>
                  <a:srgbClr val="203864"/>
                </a:solidFill>
              </a:rPr>
              <a:t>독백이나 시스템 오류창을 통해 유추</a:t>
            </a:r>
            <a:r>
              <a:rPr lang="ko-KR" altLang="en-US" sz="1200" b="0" dirty="0"/>
              <a:t>할 수 있도록 만든다</a:t>
            </a:r>
            <a:r>
              <a:rPr lang="en-US" altLang="ko-KR" sz="1200" b="0" dirty="0"/>
              <a:t>.</a:t>
            </a:r>
          </a:p>
          <a:p>
            <a:endParaRPr lang="ko-KR" altLang="en-US" sz="1200" b="0" dirty="0"/>
          </a:p>
          <a:p>
            <a:endParaRPr lang="ko-KR" altLang="en-US" sz="1200" b="0" dirty="0"/>
          </a:p>
          <a:p>
            <a:endParaRPr lang="ko-KR" altLang="en-US" sz="1200" b="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727B437-2F16-4E52-BDBB-74A42C641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 정리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62C7E05-47AE-4125-A5DB-4A2CAE4BBA11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게임 속 마을</a:t>
            </a:r>
          </a:p>
        </p:txBody>
      </p:sp>
      <p:pic>
        <p:nvPicPr>
          <p:cNvPr id="11" name="내용 개체 틀 9">
            <a:extLst>
              <a:ext uri="{FF2B5EF4-FFF2-40B4-BE49-F238E27FC236}">
                <a16:creationId xmlns:a16="http://schemas.microsoft.com/office/drawing/2014/main" id="{1592D3E7-D721-47CA-AF66-44A472805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33"/>
          <a:stretch/>
        </p:blipFill>
        <p:spPr>
          <a:xfrm>
            <a:off x="428625" y="770238"/>
            <a:ext cx="3654425" cy="1942499"/>
          </a:xfrm>
          <a:prstGeom prst="rect">
            <a:avLst/>
          </a:prstGeom>
        </p:spPr>
      </p:pic>
      <p:pic>
        <p:nvPicPr>
          <p:cNvPr id="13" name="내용 개체 틀 7">
            <a:extLst>
              <a:ext uri="{FF2B5EF4-FFF2-40B4-BE49-F238E27FC236}">
                <a16:creationId xmlns:a16="http://schemas.microsoft.com/office/drawing/2014/main" id="{84EF9CE0-03F8-4E06-BEB4-B57DFD9AB44E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3"/>
          <a:stretch>
            <a:fillRect/>
          </a:stretch>
        </p:blipFill>
        <p:spPr>
          <a:xfrm>
            <a:off x="428625" y="2793368"/>
            <a:ext cx="3654424" cy="236759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FAEDF23-8CFB-4653-B961-2D48994DD382}"/>
              </a:ext>
            </a:extLst>
          </p:cNvPr>
          <p:cNvGrpSpPr/>
          <p:nvPr/>
        </p:nvGrpSpPr>
        <p:grpSpPr>
          <a:xfrm>
            <a:off x="494385" y="2829029"/>
            <a:ext cx="2362936" cy="819084"/>
            <a:chOff x="872579" y="3039686"/>
            <a:chExt cx="3654425" cy="1266764"/>
          </a:xfrm>
        </p:grpSpPr>
        <p:pic>
          <p:nvPicPr>
            <p:cNvPr id="9" name="내용 개체 틀 13">
              <a:extLst>
                <a:ext uri="{FF2B5EF4-FFF2-40B4-BE49-F238E27FC236}">
                  <a16:creationId xmlns:a16="http://schemas.microsoft.com/office/drawing/2014/main" id="{D7C13444-238D-41ED-8417-488FBC661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579" y="3039686"/>
              <a:ext cx="3654425" cy="126676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D1F175-B5FC-4C65-A6F8-9860375E62C8}"/>
                </a:ext>
              </a:extLst>
            </p:cNvPr>
            <p:cNvSpPr txBox="1"/>
            <p:nvPr/>
          </p:nvSpPr>
          <p:spPr>
            <a:xfrm>
              <a:off x="1317399" y="3285665"/>
              <a:ext cx="3209605" cy="666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울타리 생성에 오류가 발생하여</a:t>
              </a:r>
              <a:r>
                <a:rPr lang="en-US" altLang="ko-KR" sz="1100" dirty="0"/>
                <a:t>, </a:t>
              </a:r>
              <a:r>
                <a:rPr lang="ko-KR" altLang="en-US" sz="1100" dirty="0"/>
                <a:t>외형을 제거 했습니다</a:t>
              </a:r>
              <a:r>
                <a:rPr lang="en-US" altLang="ko-KR" sz="1100" dirty="0"/>
                <a:t>.</a:t>
              </a:r>
              <a:endParaRPr lang="ko-KR" altLang="en-US" sz="1100" dirty="0"/>
            </a:p>
          </p:txBody>
        </p:sp>
      </p:grp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1D560B76-DDAD-418E-AA52-6BEC1D847170}"/>
              </a:ext>
            </a:extLst>
          </p:cNvPr>
          <p:cNvSpPr/>
          <p:nvPr/>
        </p:nvSpPr>
        <p:spPr>
          <a:xfrm>
            <a:off x="1451071" y="567410"/>
            <a:ext cx="2457967" cy="552365"/>
          </a:xfrm>
          <a:prstGeom prst="wedgeRoundRectCallout">
            <a:avLst>
              <a:gd name="adj1" fmla="val -56095"/>
              <a:gd name="adj2" fmla="val 9394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내가 이 공간에 숨긴 아이템이 있었던 걸로 기억하는데</a:t>
            </a:r>
            <a:r>
              <a:rPr lang="en-US" altLang="ko-KR" sz="1200" dirty="0">
                <a:solidFill>
                  <a:schemeClr val="tx1"/>
                </a:solidFill>
              </a:rPr>
              <a:t>…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D18F60B-2F22-49EE-A1F5-F8150D7B8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1444040"/>
            <a:ext cx="2736304" cy="1446946"/>
          </a:xfrm>
          <a:prstGeom prst="rect">
            <a:avLst/>
          </a:prstGeom>
        </p:spPr>
      </p:pic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C1CC49F5-A293-42E4-8279-84D568BFECBE}"/>
              </a:ext>
            </a:extLst>
          </p:cNvPr>
          <p:cNvSpPr/>
          <p:nvPr/>
        </p:nvSpPr>
        <p:spPr>
          <a:xfrm rot="2700000">
            <a:off x="1862800" y="1821561"/>
            <a:ext cx="288032" cy="648072"/>
          </a:xfrm>
          <a:prstGeom prst="down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EDA9E3-B0A6-49C5-97A6-7A770C870431}"/>
              </a:ext>
            </a:extLst>
          </p:cNvPr>
          <p:cNvSpPr txBox="1"/>
          <p:nvPr/>
        </p:nvSpPr>
        <p:spPr>
          <a:xfrm>
            <a:off x="2166195" y="1377487"/>
            <a:ext cx="2031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캐릭터는 맵 밖으로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400" b="1" dirty="0">
                <a:solidFill>
                  <a:schemeClr val="bg1"/>
                </a:solidFill>
              </a:rPr>
              <a:t>나갈 수 있다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3968B89-30F4-4247-832F-E189887E3A7B}"/>
              </a:ext>
            </a:extLst>
          </p:cNvPr>
          <p:cNvSpPr/>
          <p:nvPr/>
        </p:nvSpPr>
        <p:spPr>
          <a:xfrm>
            <a:off x="1595087" y="1339835"/>
            <a:ext cx="576064" cy="55236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895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8F1DF3-21CD-4B19-9DC9-E31EF58E95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A4C630E-B931-4AD3-9F6F-8F856C174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5" y="763993"/>
            <a:ext cx="3654425" cy="1954989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56F672-65D2-4A8C-9685-CEBB270DA9E4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미완성과 버그 요소</a:t>
            </a: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던전에 대한 오브젝트들이 구현되지 않은 </a:t>
            </a:r>
            <a:r>
              <a:rPr lang="en-US" altLang="ko-KR" dirty="0">
                <a:solidFill>
                  <a:srgbClr val="203864"/>
                </a:solidFill>
              </a:rPr>
              <a:t>Grid</a:t>
            </a:r>
            <a:r>
              <a:rPr lang="ko-KR" altLang="en-US" dirty="0">
                <a:solidFill>
                  <a:srgbClr val="203864"/>
                </a:solidFill>
              </a:rPr>
              <a:t>의 형태가 보이는 지형과</a:t>
            </a:r>
            <a:r>
              <a:rPr lang="en-US" altLang="ko-KR" dirty="0">
                <a:solidFill>
                  <a:srgbClr val="203864"/>
                </a:solidFill>
              </a:rPr>
              <a:t>, </a:t>
            </a:r>
            <a:r>
              <a:rPr lang="ko-KR" altLang="en-US" dirty="0">
                <a:solidFill>
                  <a:srgbClr val="203864"/>
                </a:solidFill>
              </a:rPr>
              <a:t>텍스처가 없는 배경</a:t>
            </a:r>
            <a:r>
              <a:rPr lang="ko-KR" altLang="en-US" sz="1200" b="0" dirty="0"/>
              <a:t>을 보여준다</a:t>
            </a:r>
            <a:r>
              <a:rPr lang="en-US" altLang="ko-KR" sz="1200" b="0" dirty="0"/>
              <a:t>.</a:t>
            </a:r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‘</a:t>
            </a:r>
            <a:r>
              <a:rPr lang="ko-KR" altLang="en-US" sz="1200" b="0" dirty="0"/>
              <a:t>보스 전투간 작성한 기능들이 제대로 구현되었는가</a:t>
            </a:r>
            <a:r>
              <a:rPr lang="en-US" altLang="ko-KR" sz="1200" b="0" dirty="0"/>
              <a:t>?’</a:t>
            </a:r>
            <a:r>
              <a:rPr lang="ko-KR" altLang="en-US" sz="1200" b="0" dirty="0"/>
              <a:t>에 대한 테스트 현장임을 보여준다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던전에서는 버그가 발생하는데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버그에는 패턴 확률 변화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상태 이상 </a:t>
            </a:r>
            <a:r>
              <a:rPr lang="ko-KR" altLang="en-US" sz="1200" b="0" dirty="0" err="1"/>
              <a:t>미발동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상태 이상 대상 변경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리소스 크기 변화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다른 몬스터 모델링 불러오기 등등이 존재한다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버그 내용은</a:t>
            </a:r>
            <a:r>
              <a:rPr lang="ko-KR" altLang="en-US" sz="1200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203864"/>
                </a:solidFill>
              </a:rPr>
              <a:t>던전을 입장하기전 유니티 콘솔 </a:t>
            </a:r>
            <a:r>
              <a:rPr lang="en-US" altLang="ko-KR" dirty="0">
                <a:solidFill>
                  <a:srgbClr val="203864"/>
                </a:solidFill>
              </a:rPr>
              <a:t>UI </a:t>
            </a:r>
            <a:r>
              <a:rPr lang="ko-KR" altLang="en-US" dirty="0">
                <a:solidFill>
                  <a:srgbClr val="203864"/>
                </a:solidFill>
              </a:rPr>
              <a:t>형태</a:t>
            </a:r>
            <a:r>
              <a:rPr lang="ko-KR" altLang="en-US" sz="1200" b="0" dirty="0"/>
              <a:t>로 보여준다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조작할 때 </a:t>
            </a:r>
            <a:r>
              <a:rPr lang="ko-KR" altLang="en-US" dirty="0">
                <a:solidFill>
                  <a:srgbClr val="203864"/>
                </a:solidFill>
              </a:rPr>
              <a:t>어려움을 겪을 수 있는 버그들은</a:t>
            </a:r>
            <a:r>
              <a:rPr lang="en-US" altLang="ko-KR" dirty="0">
                <a:solidFill>
                  <a:srgbClr val="203864"/>
                </a:solidFill>
              </a:rPr>
              <a:t>,</a:t>
            </a:r>
            <a:r>
              <a:rPr lang="ko-KR" altLang="en-US" dirty="0">
                <a:solidFill>
                  <a:srgbClr val="203864"/>
                </a:solidFill>
              </a:rPr>
              <a:t> 낮은 등급의 몬스터 던전에서만 적용</a:t>
            </a:r>
            <a:r>
              <a:rPr lang="ko-KR" altLang="en-US" sz="1200" b="0" dirty="0"/>
              <a:t>한다</a:t>
            </a:r>
            <a:r>
              <a:rPr lang="en-US" altLang="ko-KR" sz="1200" b="0" dirty="0"/>
              <a:t>.</a:t>
            </a:r>
          </a:p>
          <a:p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727B437-2F16-4E52-BDBB-74A42C641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 정리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62C7E05-47AE-4125-A5DB-4A2CAE4BBA11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게임 속 던전</a:t>
            </a:r>
          </a:p>
        </p:txBody>
      </p:sp>
      <p:pic>
        <p:nvPicPr>
          <p:cNvPr id="13" name="내용 개체 틀 9">
            <a:extLst>
              <a:ext uri="{FF2B5EF4-FFF2-40B4-BE49-F238E27FC236}">
                <a16:creationId xmlns:a16="http://schemas.microsoft.com/office/drawing/2014/main" id="{C0556F9F-2CED-4395-9EC8-5BD495C5EDF8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3"/>
          <a:stretch>
            <a:fillRect/>
          </a:stretch>
        </p:blipFill>
        <p:spPr>
          <a:xfrm>
            <a:off x="423863" y="3094018"/>
            <a:ext cx="3643312" cy="204632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E714302-A700-43F7-A27D-6C8EC0ABE3A2}"/>
              </a:ext>
            </a:extLst>
          </p:cNvPr>
          <p:cNvGrpSpPr/>
          <p:nvPr/>
        </p:nvGrpSpPr>
        <p:grpSpPr>
          <a:xfrm>
            <a:off x="480803" y="3189886"/>
            <a:ext cx="3529431" cy="873824"/>
            <a:chOff x="476038" y="4206433"/>
            <a:chExt cx="3529431" cy="87382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956CEA0-6192-46CF-8BE2-EF8F4B498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59" b="21030"/>
            <a:stretch/>
          </p:blipFill>
          <p:spPr>
            <a:xfrm>
              <a:off x="485569" y="4206433"/>
              <a:ext cx="3519900" cy="87382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BFA1BC-68E1-452D-B237-78B061BFDE55}"/>
                </a:ext>
              </a:extLst>
            </p:cNvPr>
            <p:cNvSpPr txBox="1"/>
            <p:nvPr/>
          </p:nvSpPr>
          <p:spPr>
            <a:xfrm>
              <a:off x="476038" y="4416527"/>
              <a:ext cx="3519899" cy="610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/>
                <a:t>Assets/</a:t>
              </a:r>
              <a:r>
                <a:rPr lang="en-US" altLang="ko-KR" sz="1200" dirty="0" err="1"/>
                <a:t>BossController.cs</a:t>
              </a:r>
              <a:r>
                <a:rPr lang="en-US" altLang="ko-KR" sz="1200" dirty="0"/>
                <a:t>(): error 8x0F0: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`</a:t>
              </a:r>
              <a:r>
                <a:rPr lang="ko-KR" altLang="en-US" sz="1200" dirty="0"/>
                <a:t>공격 패턴이 섞임</a:t>
              </a:r>
              <a:r>
                <a:rPr lang="en-US" altLang="ko-KR" sz="1200" dirty="0"/>
                <a:t>.`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27684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C38F543-8388-4732-943F-994406773BCA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4230770960"/>
              </p:ext>
            </p:extLst>
          </p:nvPr>
        </p:nvGraphicFramePr>
        <p:xfrm>
          <a:off x="428625" y="553244"/>
          <a:ext cx="8320089" cy="46441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59199">
                  <a:extLst>
                    <a:ext uri="{9D8B030D-6E8A-4147-A177-3AD203B41FA5}">
                      <a16:colId xmlns:a16="http://schemas.microsoft.com/office/drawing/2014/main" val="3337199568"/>
                    </a:ext>
                  </a:extLst>
                </a:gridCol>
                <a:gridCol w="5760890">
                  <a:extLst>
                    <a:ext uri="{9D8B030D-6E8A-4147-A177-3AD203B41FA5}">
                      <a16:colId xmlns:a16="http://schemas.microsoft.com/office/drawing/2014/main" val="3968995119"/>
                    </a:ext>
                  </a:extLst>
                </a:gridCol>
              </a:tblGrid>
              <a:tr h="4212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에러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453106"/>
                  </a:ext>
                </a:extLst>
              </a:tr>
              <a:tr h="10651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Assets/</a:t>
                      </a:r>
                      <a:r>
                        <a:rPr lang="en-US" altLang="ko-KR" sz="1400" dirty="0" err="1"/>
                        <a:t>Boss.cs</a:t>
                      </a:r>
                      <a:r>
                        <a:rPr lang="en-US" altLang="ko-KR" sz="1400" dirty="0"/>
                        <a:t>(): error 8x0F0: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`</a:t>
                      </a:r>
                      <a:r>
                        <a:rPr lang="ko-KR" altLang="en-US" sz="1400" dirty="0"/>
                        <a:t>보스 공격 패턴이 섞임</a:t>
                      </a:r>
                      <a:r>
                        <a:rPr lang="en-US" altLang="ko-KR" sz="1400" dirty="0"/>
                        <a:t>.`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설명에 나온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공격의 확률이 바뀐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정형화된 보스 공략이 아닌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보스의 느낌을 받기 위해 넣었다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445391"/>
                  </a:ext>
                </a:extLst>
              </a:tr>
              <a:tr h="10651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Assets/</a:t>
                      </a:r>
                      <a:r>
                        <a:rPr lang="en-US" altLang="ko-KR" sz="1400" dirty="0" err="1"/>
                        <a:t>Boss.cs</a:t>
                      </a:r>
                      <a:r>
                        <a:rPr lang="en-US" altLang="ko-KR" sz="1400" dirty="0"/>
                        <a:t>(): error 8x1F1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`</a:t>
                      </a:r>
                      <a:r>
                        <a:rPr lang="ko-KR" altLang="en-US" sz="1400" dirty="0"/>
                        <a:t>보스 </a:t>
                      </a:r>
                      <a:r>
                        <a:rPr lang="ko-KR" altLang="en-US" sz="1400" dirty="0" err="1"/>
                        <a:t>광역기</a:t>
                      </a:r>
                      <a:r>
                        <a:rPr lang="ko-KR" altLang="en-US" sz="1400" dirty="0"/>
                        <a:t> 범위 반전</a:t>
                      </a:r>
                      <a:r>
                        <a:rPr lang="en-US" altLang="ko-KR" sz="1400" dirty="0"/>
                        <a:t>.` 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붉은색 영역에 데미지가 들어가지 않고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ERROR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영역에 있는 플레이어들이 데미지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받는다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중 플레이어의 집중도를 높일 수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같은 공격이 아닌 다른 공격으로 생각될 수 있어 넣었다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5191"/>
                  </a:ext>
                </a:extLst>
              </a:tr>
              <a:tr h="11178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Assets/</a:t>
                      </a:r>
                      <a:r>
                        <a:rPr lang="en-US" altLang="ko-KR" sz="1400" dirty="0" err="1"/>
                        <a:t>Boss.cs</a:t>
                      </a:r>
                      <a:r>
                        <a:rPr lang="en-US" altLang="ko-KR" sz="1400" dirty="0"/>
                        <a:t>(): error 8x2F7: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`</a:t>
                      </a:r>
                      <a:r>
                        <a:rPr lang="ko-KR" altLang="en-US" sz="1400" dirty="0"/>
                        <a:t>상태이상 스킬 </a:t>
                      </a:r>
                      <a:r>
                        <a:rPr lang="ko-KR" altLang="en-US" sz="1400" dirty="0" err="1"/>
                        <a:t>미발동</a:t>
                      </a:r>
                      <a:r>
                        <a:rPr lang="en-US" altLang="ko-KR" sz="1400" dirty="0"/>
                        <a:t>.`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몬스터의 상태 이상기의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이펙트가 유저 머리 위에 뜨지만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 이상 상태에 빠지진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않는다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즉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스턴 상태가 발생하더라도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 유저는 이동 가능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높은 등급의 던전의 난이도를 조절하기 위해서 넣었다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914943"/>
                  </a:ext>
                </a:extLst>
              </a:tr>
              <a:tr h="7951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Assets/</a:t>
                      </a:r>
                      <a:r>
                        <a:rPr lang="en-US" altLang="ko-KR" sz="1400" dirty="0" err="1"/>
                        <a:t>Boss.cs</a:t>
                      </a:r>
                      <a:r>
                        <a:rPr lang="en-US" altLang="ko-KR" sz="1400" dirty="0"/>
                        <a:t>(): error 8a2x8F: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`</a:t>
                      </a:r>
                      <a:r>
                        <a:rPr lang="ko-KR" altLang="en-US" sz="1400" dirty="0"/>
                        <a:t>상태이상 스킬 발동 반전</a:t>
                      </a:r>
                      <a:r>
                        <a:rPr lang="en-US" altLang="ko-KR" sz="1400" dirty="0"/>
                        <a:t>.`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몬스터의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상태 이상기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스턴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중독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)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가 유저가 아닌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 보스가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걸리게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쉬운 난이도와 이벤트성 던전에 사용하기 위해 넣었다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3277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BC7D0C68-DA6E-48D6-8479-59A14E85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 정리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060071-4D67-4674-B849-961E56CBC58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던전 속 에러코드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1D5087-37F8-454C-8A75-84EF409CE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00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66906FE-8D15-47C8-8B35-114918AC7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7376" y="5419324"/>
            <a:ext cx="7633505" cy="24648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F924BC-264A-4F14-9900-9B9F0AAC6B42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697259"/>
            <a:ext cx="4284016" cy="4464481"/>
          </a:xfrm>
        </p:spPr>
        <p:txBody>
          <a:bodyPr/>
          <a:lstStyle/>
          <a:p>
            <a:r>
              <a:rPr lang="ko-KR" altLang="en-US" sz="1600" dirty="0"/>
              <a:t>미완성과 버그 요소</a:t>
            </a: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게임사는 중요도가 높은 </a:t>
            </a:r>
            <a:r>
              <a:rPr lang="en-US" altLang="ko-KR" sz="1200" b="0" dirty="0"/>
              <a:t>NPC</a:t>
            </a:r>
            <a:r>
              <a:rPr lang="ko-KR" altLang="en-US" sz="1200" b="0" dirty="0"/>
              <a:t>들을 먼저 제작한다</a:t>
            </a:r>
            <a:r>
              <a:rPr lang="en-US" altLang="ko-KR" sz="1200" b="0" dirty="0"/>
              <a:t>.</a:t>
            </a:r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중요한 </a:t>
            </a:r>
            <a:r>
              <a:rPr lang="en-US" altLang="ko-KR" sz="1200" b="0" dirty="0"/>
              <a:t>NPC</a:t>
            </a:r>
            <a:r>
              <a:rPr lang="ko-KR" altLang="en-US" sz="1200" b="0" dirty="0"/>
              <a:t>들은 텍스처가 있고</a:t>
            </a:r>
            <a:r>
              <a:rPr lang="en-US" altLang="ko-KR" sz="1200" b="0" dirty="0"/>
              <a:t>, </a:t>
            </a:r>
            <a:r>
              <a:rPr lang="ko-KR" altLang="en-US" dirty="0">
                <a:solidFill>
                  <a:srgbClr val="203864"/>
                </a:solidFill>
              </a:rPr>
              <a:t>중요도가 낮은 </a:t>
            </a:r>
            <a:r>
              <a:rPr lang="en-US" altLang="ko-KR" dirty="0">
                <a:solidFill>
                  <a:srgbClr val="203864"/>
                </a:solidFill>
              </a:rPr>
              <a:t>NPC</a:t>
            </a:r>
            <a:r>
              <a:rPr lang="ko-KR" altLang="en-US" dirty="0">
                <a:solidFill>
                  <a:srgbClr val="203864"/>
                </a:solidFill>
              </a:rPr>
              <a:t>들은 텍스처와 애니메이션이 존재하지 않는다</a:t>
            </a:r>
            <a:r>
              <a:rPr lang="en-US" altLang="ko-KR" dirty="0">
                <a:solidFill>
                  <a:srgbClr val="203864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endParaRPr lang="en-US" altLang="ko-KR" sz="1200" dirty="0">
              <a:solidFill>
                <a:srgbClr val="203864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0" dirty="0"/>
              <a:t>NPC</a:t>
            </a:r>
            <a:r>
              <a:rPr lang="ko-KR" altLang="en-US" sz="1200" b="0" dirty="0"/>
              <a:t>는 플레이어에게 </a:t>
            </a:r>
            <a:r>
              <a:rPr lang="en-US" altLang="ko-KR" sz="1200" b="0" dirty="0"/>
              <a:t>‘</a:t>
            </a:r>
            <a:r>
              <a:rPr lang="ko-KR" altLang="en-US" sz="1200" b="0" dirty="0"/>
              <a:t>갑옷이 너무 멋있어요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모험가님</a:t>
            </a:r>
            <a:r>
              <a:rPr lang="en-US" altLang="ko-KR" sz="1200" b="0" dirty="0"/>
              <a:t>!’ </a:t>
            </a:r>
            <a:r>
              <a:rPr lang="ko-KR" altLang="en-US" sz="1200" b="0" dirty="0"/>
              <a:t>같은 지정된 대화의 모습을 보여줌으로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유저가 </a:t>
            </a:r>
            <a:r>
              <a:rPr lang="en-US" altLang="ko-KR" sz="1200" b="0" dirty="0"/>
              <a:t>AI</a:t>
            </a:r>
            <a:r>
              <a:rPr lang="ko-KR" altLang="en-US" sz="1200" b="0" dirty="0"/>
              <a:t>라는 느낌을 받도록 만든다</a:t>
            </a:r>
            <a:r>
              <a:rPr lang="en-US" altLang="ko-KR" sz="1200" b="0" dirty="0"/>
              <a:t>. 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 err="1"/>
              <a:t>맵을</a:t>
            </a:r>
            <a:r>
              <a:rPr lang="ko-KR" altLang="en-US" sz="1200" b="0" dirty="0"/>
              <a:t> 이동하다 보면 버그가 발생해 </a:t>
            </a:r>
            <a:r>
              <a:rPr lang="ko-KR" altLang="en-US" dirty="0">
                <a:solidFill>
                  <a:srgbClr val="203864"/>
                </a:solidFill>
              </a:rPr>
              <a:t>지정된 위치가 아닌</a:t>
            </a:r>
            <a:r>
              <a:rPr lang="en-US" altLang="ko-KR" dirty="0">
                <a:solidFill>
                  <a:srgbClr val="203864"/>
                </a:solidFill>
              </a:rPr>
              <a:t>, </a:t>
            </a:r>
            <a:r>
              <a:rPr lang="ko-KR" altLang="en-US" dirty="0">
                <a:solidFill>
                  <a:srgbClr val="203864"/>
                </a:solidFill>
              </a:rPr>
              <a:t>다른 위치에 존재</a:t>
            </a:r>
            <a:r>
              <a:rPr lang="ko-KR" altLang="en-US" sz="1200" b="0" dirty="0"/>
              <a:t>하는 </a:t>
            </a:r>
            <a:r>
              <a:rPr lang="en-US" altLang="ko-KR" sz="1200" b="0" dirty="0"/>
              <a:t>NPC</a:t>
            </a:r>
            <a:r>
              <a:rPr lang="ko-KR" altLang="en-US" sz="1200" b="0" dirty="0"/>
              <a:t>가 있다</a:t>
            </a:r>
            <a:r>
              <a:rPr lang="en-US" altLang="ko-KR" sz="1200" b="0" dirty="0"/>
              <a:t>.</a:t>
            </a:r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해당 </a:t>
            </a:r>
            <a:r>
              <a:rPr lang="en-US" altLang="ko-KR" sz="1200" b="0" dirty="0"/>
              <a:t>NPC</a:t>
            </a:r>
            <a:r>
              <a:rPr lang="ko-KR" altLang="en-US" sz="1200" b="0" dirty="0"/>
              <a:t>에게 말을 걸면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기존 위치로 이동하는데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이를 통해 업적 시스템을 넣을 수 있기 때문이다</a:t>
            </a:r>
            <a:r>
              <a:rPr lang="en-US" altLang="ko-KR" sz="1200" b="0" dirty="0"/>
              <a:t>.</a:t>
            </a:r>
            <a:endParaRPr lang="ko-KR" altLang="en-US" b="0" dirty="0"/>
          </a:p>
          <a:p>
            <a:endParaRPr lang="ko-KR" altLang="en-US" b="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93A44B2-8E31-42C5-9294-1CF23BE1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</p:spPr>
        <p:txBody>
          <a:bodyPr/>
          <a:lstStyle/>
          <a:p>
            <a:r>
              <a:rPr lang="ko-KR" altLang="en-US" dirty="0"/>
              <a:t>아이디어 정리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24AEB50-9A57-4736-9C68-02BA938D2E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101340" y="1"/>
            <a:ext cx="6042660" cy="409226"/>
          </a:xfrm>
        </p:spPr>
        <p:txBody>
          <a:bodyPr/>
          <a:lstStyle/>
          <a:p>
            <a:r>
              <a:rPr lang="ko-KR" altLang="en-US" dirty="0"/>
              <a:t>게임 속 </a:t>
            </a:r>
            <a:r>
              <a:rPr lang="en-US" altLang="ko-KR" dirty="0"/>
              <a:t>NPC</a:t>
            </a:r>
            <a:endParaRPr lang="ko-KR" altLang="en-US" dirty="0"/>
          </a:p>
        </p:txBody>
      </p:sp>
      <p:pic>
        <p:nvPicPr>
          <p:cNvPr id="19" name="내용 개체 틀 11">
            <a:extLst>
              <a:ext uri="{FF2B5EF4-FFF2-40B4-BE49-F238E27FC236}">
                <a16:creationId xmlns:a16="http://schemas.microsoft.com/office/drawing/2014/main" id="{0CD03E9F-78C1-4985-B51A-C53475A3CB40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 rotWithShape="1">
          <a:blip r:embed="rId2"/>
          <a:srcRect l="5239" r="5305"/>
          <a:stretch/>
        </p:blipFill>
        <p:spPr>
          <a:xfrm>
            <a:off x="423863" y="3029267"/>
            <a:ext cx="3643311" cy="1968290"/>
          </a:xfrm>
          <a:prstGeom prst="rect">
            <a:avLst/>
          </a:prstGeom>
        </p:spPr>
      </p:pic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31CE4E71-3F4D-46C8-B6FD-6848FA8044F8}"/>
              </a:ext>
            </a:extLst>
          </p:cNvPr>
          <p:cNvSpPr/>
          <p:nvPr/>
        </p:nvSpPr>
        <p:spPr>
          <a:xfrm>
            <a:off x="1186151" y="2889914"/>
            <a:ext cx="2118733" cy="528258"/>
          </a:xfrm>
          <a:prstGeom prst="wedgeRoundRectCallout">
            <a:avLst>
              <a:gd name="adj1" fmla="val -64306"/>
              <a:gd name="adj2" fmla="val 3642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“</a:t>
            </a:r>
            <a:r>
              <a:rPr lang="ko-KR" altLang="en-US" sz="1200" dirty="0">
                <a:solidFill>
                  <a:schemeClr val="tx1"/>
                </a:solidFill>
              </a:rPr>
              <a:t>갑옷이 너무 멋있어요</a:t>
            </a:r>
            <a:r>
              <a:rPr lang="en-US" altLang="ko-KR" sz="1200" dirty="0">
                <a:solidFill>
                  <a:schemeClr val="tx1"/>
                </a:solidFill>
              </a:rPr>
              <a:t>! 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모험가님</a:t>
            </a:r>
            <a:r>
              <a:rPr lang="en-US" altLang="ko-KR" sz="1200" dirty="0">
                <a:solidFill>
                  <a:schemeClr val="tx1"/>
                </a:solidFill>
              </a:rPr>
              <a:t>~~”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EC256C03-69F3-4824-A365-2DDCD3E4784B}"/>
              </a:ext>
            </a:extLst>
          </p:cNvPr>
          <p:cNvSpPr/>
          <p:nvPr/>
        </p:nvSpPr>
        <p:spPr>
          <a:xfrm>
            <a:off x="1110134" y="3485154"/>
            <a:ext cx="2118733" cy="354785"/>
          </a:xfrm>
          <a:prstGeom prst="wedgeRoundRectCallout">
            <a:avLst>
              <a:gd name="adj1" fmla="val 60741"/>
              <a:gd name="adj2" fmla="val -4790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아무런 장비도 없는데</a:t>
            </a:r>
            <a:r>
              <a:rPr lang="en-US" altLang="ko-KR" sz="1200" dirty="0">
                <a:solidFill>
                  <a:schemeClr val="tx1"/>
                </a:solidFill>
              </a:rPr>
              <a:t>…?’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A88EF26-BA21-412F-861A-C9FD2F47A7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531" y1="81563" x2="49531" y2="81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3500106" y="2756267"/>
            <a:ext cx="860239" cy="795552"/>
          </a:xfrm>
          <a:prstGeom prst="rect">
            <a:avLst/>
          </a:prstGeom>
          <a:noFill/>
        </p:spPr>
      </p:pic>
      <p:pic>
        <p:nvPicPr>
          <p:cNvPr id="23" name="내용 개체 틀 22">
            <a:extLst>
              <a:ext uri="{FF2B5EF4-FFF2-40B4-BE49-F238E27FC236}">
                <a16:creationId xmlns:a16="http://schemas.microsoft.com/office/drawing/2014/main" id="{3F9EA102-75F1-4ACC-B2C1-99E12D8E1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6253"/>
          <a:stretch/>
        </p:blipFill>
        <p:spPr>
          <a:xfrm>
            <a:off x="428625" y="724904"/>
            <a:ext cx="3654425" cy="2033167"/>
          </a:xfrm>
          <a:prstGeom prst="rect">
            <a:avLst/>
          </a:prstGeom>
        </p:spPr>
      </p:pic>
      <p:pic>
        <p:nvPicPr>
          <p:cNvPr id="25" name="내용 개체 틀 7">
            <a:extLst>
              <a:ext uri="{FF2B5EF4-FFF2-40B4-BE49-F238E27FC236}">
                <a16:creationId xmlns:a16="http://schemas.microsoft.com/office/drawing/2014/main" id="{70E95241-0AF9-49D3-A4A6-E52562C2DA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118" y="2077072"/>
            <a:ext cx="1036833" cy="628328"/>
          </a:xfrm>
          <a:prstGeom prst="rect">
            <a:avLst/>
          </a:prstGeom>
        </p:spPr>
      </p:pic>
      <p:sp>
        <p:nvSpPr>
          <p:cNvPr id="26" name="화살표: 위쪽/아래쪽 25">
            <a:extLst>
              <a:ext uri="{FF2B5EF4-FFF2-40B4-BE49-F238E27FC236}">
                <a16:creationId xmlns:a16="http://schemas.microsoft.com/office/drawing/2014/main" id="{67808DFE-607B-4FE8-88E1-4FDF64889A37}"/>
              </a:ext>
            </a:extLst>
          </p:cNvPr>
          <p:cNvSpPr/>
          <p:nvPr/>
        </p:nvSpPr>
        <p:spPr>
          <a:xfrm rot="16915240">
            <a:off x="925615" y="2180085"/>
            <a:ext cx="107838" cy="504654"/>
          </a:xfrm>
          <a:prstGeom prst="upDown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02A9A7-16D9-40A8-BC2F-EFBF1FF36DF5}"/>
              </a:ext>
            </a:extLst>
          </p:cNvPr>
          <p:cNvSpPr txBox="1"/>
          <p:nvPr/>
        </p:nvSpPr>
        <p:spPr>
          <a:xfrm>
            <a:off x="1466478" y="244092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중요도에 따른 완성도 차이</a:t>
            </a:r>
          </a:p>
        </p:txBody>
      </p:sp>
      <p:sp>
        <p:nvSpPr>
          <p:cNvPr id="29" name="화살표: 위쪽/아래쪽 28">
            <a:extLst>
              <a:ext uri="{FF2B5EF4-FFF2-40B4-BE49-F238E27FC236}">
                <a16:creationId xmlns:a16="http://schemas.microsoft.com/office/drawing/2014/main" id="{F1BB84EA-BC51-4FE8-82C7-800E0B74D3B7}"/>
              </a:ext>
            </a:extLst>
          </p:cNvPr>
          <p:cNvSpPr/>
          <p:nvPr/>
        </p:nvSpPr>
        <p:spPr>
          <a:xfrm rot="18000000">
            <a:off x="3120855" y="1731363"/>
            <a:ext cx="216024" cy="472078"/>
          </a:xfrm>
          <a:prstGeom prst="upDown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776D740-7EDC-43C4-96B9-4649518A7349}"/>
              </a:ext>
            </a:extLst>
          </p:cNvPr>
          <p:cNvSpPr/>
          <p:nvPr/>
        </p:nvSpPr>
        <p:spPr>
          <a:xfrm>
            <a:off x="3472929" y="1766979"/>
            <a:ext cx="486562" cy="87151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983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66906FE-8D15-47C8-8B35-114918AC7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7376" y="5419324"/>
            <a:ext cx="7633505" cy="24648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F924BC-264A-4F14-9900-9B9F0AAC6B42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697259"/>
            <a:ext cx="4284016" cy="4464481"/>
          </a:xfrm>
        </p:spPr>
        <p:txBody>
          <a:bodyPr/>
          <a:lstStyle/>
          <a:p>
            <a:r>
              <a:rPr lang="ko-KR" altLang="en-US" sz="1600" dirty="0"/>
              <a:t>미완성과 버그 요소</a:t>
            </a: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게임 내 같은 계열의 무기들은 텍스처만 다르기에</a:t>
            </a:r>
            <a:r>
              <a:rPr lang="en-US" altLang="ko-KR" sz="1200" b="0" dirty="0"/>
              <a:t>, </a:t>
            </a:r>
            <a:r>
              <a:rPr lang="ko-KR" altLang="en-US" dirty="0">
                <a:solidFill>
                  <a:srgbClr val="203864"/>
                </a:solidFill>
              </a:rPr>
              <a:t>같은 무기 계열은 하나의 모델링으로 구성</a:t>
            </a:r>
            <a:r>
              <a:rPr lang="ko-KR" altLang="en-US" sz="1200" b="0" dirty="0"/>
              <a:t>한다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아이템마다 착용 가능한 레벨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스텟</a:t>
            </a:r>
            <a:r>
              <a:rPr lang="ko-KR" altLang="en-US" sz="1200" b="0" dirty="0"/>
              <a:t> 조건이 있다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기존에는 지정한 능력치보다 높아야 하나</a:t>
            </a:r>
            <a:r>
              <a:rPr lang="en-US" altLang="ko-KR" sz="1200" b="0" dirty="0"/>
              <a:t>,</a:t>
            </a:r>
            <a:r>
              <a:rPr lang="en-US" altLang="ko-KR" sz="1200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203864"/>
                </a:solidFill>
              </a:rPr>
              <a:t>버그로 인해 착용이 가능</a:t>
            </a:r>
            <a:r>
              <a:rPr lang="ko-KR" altLang="en-US" sz="1200" b="0" dirty="0"/>
              <a:t>하다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아이템 대한 설명이 있지만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실제로는 설명된 텍스트가 아닌 다른 능력치들이 적용된다</a:t>
            </a:r>
            <a:r>
              <a:rPr lang="en-US" altLang="ko-KR" sz="1200" b="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대신 </a:t>
            </a:r>
            <a:r>
              <a:rPr lang="ko-KR" altLang="en-US" dirty="0">
                <a:solidFill>
                  <a:srgbClr val="203864"/>
                </a:solidFill>
              </a:rPr>
              <a:t>오류가 난 아이템들의 이름은 변수 명칭</a:t>
            </a:r>
            <a:r>
              <a:rPr lang="ko-KR" altLang="en-US" sz="1200" b="0" dirty="0"/>
              <a:t>처럼 적어 유저가 알 수 있도록 만든다</a:t>
            </a:r>
            <a:r>
              <a:rPr lang="en-US" altLang="ko-KR" sz="1200" b="0" dirty="0"/>
              <a:t>.</a:t>
            </a:r>
            <a:endParaRPr lang="ko-KR" altLang="en-US" b="0" dirty="0"/>
          </a:p>
          <a:p>
            <a:endParaRPr lang="ko-KR" altLang="en-US" b="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93A44B2-8E31-42C5-9294-1CF23BE1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</p:spPr>
        <p:txBody>
          <a:bodyPr/>
          <a:lstStyle/>
          <a:p>
            <a:r>
              <a:rPr lang="ko-KR" altLang="en-US" dirty="0"/>
              <a:t>아이디어 정리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24AEB50-9A57-4736-9C68-02BA938D2E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101340" y="1"/>
            <a:ext cx="6042660" cy="409226"/>
          </a:xfrm>
        </p:spPr>
        <p:txBody>
          <a:bodyPr/>
          <a:lstStyle/>
          <a:p>
            <a:r>
              <a:rPr lang="ko-KR" altLang="en-US" dirty="0"/>
              <a:t>게임 속 아이템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4DE7CA7-BF02-48FA-840E-756357D59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53" b="1608"/>
          <a:stretch/>
        </p:blipFill>
        <p:spPr>
          <a:xfrm>
            <a:off x="2540263" y="708161"/>
            <a:ext cx="1630313" cy="2089150"/>
          </a:xfrm>
          <a:prstGeom prst="rect">
            <a:avLst/>
          </a:prstGeom>
        </p:spPr>
      </p:pic>
      <p:pic>
        <p:nvPicPr>
          <p:cNvPr id="17" name="내용 개체 틀 7">
            <a:extLst>
              <a:ext uri="{FF2B5EF4-FFF2-40B4-BE49-F238E27FC236}">
                <a16:creationId xmlns:a16="http://schemas.microsoft.com/office/drawing/2014/main" id="{F7C620A6-0A3D-4752-95FD-9CC0ACC81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362" t="2458" r="18447"/>
          <a:stretch/>
        </p:blipFill>
        <p:spPr>
          <a:xfrm>
            <a:off x="423854" y="697259"/>
            <a:ext cx="2068612" cy="20891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2F93366-5291-40C7-B107-D693C4500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674"/>
          <a:stretch/>
        </p:blipFill>
        <p:spPr>
          <a:xfrm>
            <a:off x="1987983" y="2950424"/>
            <a:ext cx="2181225" cy="2207682"/>
          </a:xfrm>
          <a:prstGeom prst="rect">
            <a:avLst/>
          </a:prstGeom>
        </p:spPr>
      </p:pic>
      <p:pic>
        <p:nvPicPr>
          <p:cNvPr id="20" name="Picture 2" descr="메이플 아이템 착용조건에 대한 이미지 검색결과">
            <a:extLst>
              <a:ext uri="{FF2B5EF4-FFF2-40B4-BE49-F238E27FC236}">
                <a16:creationId xmlns:a16="http://schemas.microsoft.com/office/drawing/2014/main" id="{6F8A563B-15AC-4979-90DB-2F201888BF7B}"/>
              </a:ext>
            </a:extLst>
          </p:cNvPr>
          <p:cNvPicPr>
            <a:picLocks noGrp="1" noChangeAspect="1" noChangeArrowheads="1"/>
          </p:cNvPicPr>
          <p:nvPr>
            <p:ph idx="2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178"/>
          <a:stretch/>
        </p:blipFill>
        <p:spPr bwMode="auto">
          <a:xfrm>
            <a:off x="423854" y="2954059"/>
            <a:ext cx="1483850" cy="220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1EE4AC7-C02B-4D29-916E-AFCC951C0279}"/>
              </a:ext>
            </a:extLst>
          </p:cNvPr>
          <p:cNvCxnSpPr>
            <a:cxnSpLocks/>
          </p:cNvCxnSpPr>
          <p:nvPr/>
        </p:nvCxnSpPr>
        <p:spPr>
          <a:xfrm>
            <a:off x="2142491" y="4369667"/>
            <a:ext cx="93610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1DEECFE-A93B-490B-B873-65E90CA753B0}"/>
              </a:ext>
            </a:extLst>
          </p:cNvPr>
          <p:cNvSpPr txBox="1"/>
          <p:nvPr/>
        </p:nvSpPr>
        <p:spPr>
          <a:xfrm>
            <a:off x="2997548" y="4231168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물리 공격력 </a:t>
            </a:r>
            <a:r>
              <a:rPr lang="en-US" altLang="ko-KR" sz="1200" b="1" dirty="0">
                <a:solidFill>
                  <a:schemeClr val="bg1"/>
                </a:solidFill>
              </a:rPr>
              <a:t>12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0D4506-2454-40C3-93CD-7F4C265BE1A3}"/>
              </a:ext>
            </a:extLst>
          </p:cNvPr>
          <p:cNvSpPr/>
          <p:nvPr/>
        </p:nvSpPr>
        <p:spPr>
          <a:xfrm>
            <a:off x="1134735" y="3536207"/>
            <a:ext cx="675875" cy="1026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178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C38F543-8388-4732-943F-994406773BCA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977604535"/>
              </p:ext>
            </p:extLst>
          </p:nvPr>
        </p:nvGraphicFramePr>
        <p:xfrm>
          <a:off x="428625" y="696912"/>
          <a:ext cx="8320089" cy="43928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1127">
                  <a:extLst>
                    <a:ext uri="{9D8B030D-6E8A-4147-A177-3AD203B41FA5}">
                      <a16:colId xmlns:a16="http://schemas.microsoft.com/office/drawing/2014/main" val="3337199568"/>
                    </a:ext>
                  </a:extLst>
                </a:gridCol>
                <a:gridCol w="6408962">
                  <a:extLst>
                    <a:ext uri="{9D8B030D-6E8A-4147-A177-3AD203B41FA5}">
                      <a16:colId xmlns:a16="http://schemas.microsoft.com/office/drawing/2014/main" val="3968995119"/>
                    </a:ext>
                  </a:extLst>
                </a:gridCol>
              </a:tblGrid>
              <a:tr h="4419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질문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453106"/>
                  </a:ext>
                </a:extLst>
              </a:tr>
              <a:tr h="8340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게임의 아이디어로는 무엇이 있는가</a:t>
                      </a:r>
                      <a:r>
                        <a:rPr lang="en-US" altLang="ko-KR" sz="1400" dirty="0"/>
                        <a:t>?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아이디어로는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최대 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4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인의 멀티 플레이의 인스턴스 던전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미완성인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게임 속 세상에 들어가게 된 전이물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3277"/>
                  </a:ext>
                </a:extLst>
              </a:tr>
              <a:tr h="8340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인스턴스 던전을 차용한 이유</a:t>
                      </a:r>
                      <a:r>
                        <a:rPr lang="en-US" altLang="ko-KR" sz="1400" dirty="0"/>
                        <a:t>?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한국에서는 대부분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게임을 제작하고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멀티 플레이를 구현하기가 어려워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필드와 마을을 나누어 만들었다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736269"/>
                  </a:ext>
                </a:extLst>
              </a:tr>
              <a:tr h="10620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게임 속 세상이라는 컨셉을 잡은 이유</a:t>
                      </a:r>
                      <a:r>
                        <a:rPr lang="en-US" altLang="ko-KR" sz="1400" dirty="0"/>
                        <a:t>?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 개발의 한계로 최대한 적은 리소스를 활용해야만 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그렇기에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제작하고 있는 게임속으로 들어갔기에 세상은 완성되지 않았다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라는 컨셉을 통해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적은 리소스로도 다양하게 활용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하기 위해서다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214089"/>
                  </a:ext>
                </a:extLst>
              </a:tr>
              <a:tr h="12207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어떤 부분에서 게임 속 세상인 것을 알 수 있는가</a:t>
                      </a:r>
                      <a:r>
                        <a:rPr lang="en-US" altLang="ko-KR" sz="1400" dirty="0"/>
                        <a:t>?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마을과 던전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여러 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NPC,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아이템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들로 부터 미완성인 게임 속 세상인 컨셉을 부각시킨다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들과의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 대화나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플레이어의 독백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으로도 게임 속 세상인 것을 알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17548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BC7D0C68-DA6E-48D6-8479-59A14E85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정리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060071-4D67-4674-B849-961E56CBC58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최종 정리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0653796-4892-46A6-8F44-240A274149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717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C38F543-8388-4732-943F-994406773BCA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3748467156"/>
              </p:ext>
            </p:extLst>
          </p:nvPr>
        </p:nvGraphicFramePr>
        <p:xfrm>
          <a:off x="428625" y="696913"/>
          <a:ext cx="8320089" cy="447954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1127">
                  <a:extLst>
                    <a:ext uri="{9D8B030D-6E8A-4147-A177-3AD203B41FA5}">
                      <a16:colId xmlns:a16="http://schemas.microsoft.com/office/drawing/2014/main" val="3337199568"/>
                    </a:ext>
                  </a:extLst>
                </a:gridCol>
                <a:gridCol w="6408962">
                  <a:extLst>
                    <a:ext uri="{9D8B030D-6E8A-4147-A177-3AD203B41FA5}">
                      <a16:colId xmlns:a16="http://schemas.microsoft.com/office/drawing/2014/main" val="3968995119"/>
                    </a:ext>
                  </a:extLst>
                </a:gridCol>
              </a:tblGrid>
              <a:tr h="1443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질문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453106"/>
                  </a:ext>
                </a:extLst>
              </a:tr>
              <a:tr h="9337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마을에는 버그나 미완성인 부분이 있는가</a:t>
                      </a:r>
                      <a:r>
                        <a:rPr lang="en-US" altLang="ko-KR" sz="1400" dirty="0"/>
                        <a:t>?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길은 없지만 갈 수 잇는 지형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오브젝트 충돌 처리가 없어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벽을 뚫고 갈 수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그리고 파괴 가능한 울타리의 외형을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불러오는 것을 실패해 충돌처리만 일어나는 버그가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버그로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마을이나 던전에 보물을 숨기고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유저가 찾도록 유도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3277"/>
                  </a:ext>
                </a:extLst>
              </a:tr>
              <a:tr h="13126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던전에는 버그나 미완성인 부분이 있는가</a:t>
                      </a:r>
                      <a:r>
                        <a:rPr lang="en-US" altLang="ko-KR" sz="1400" dirty="0"/>
                        <a:t>?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오브젝트나 배경에 텍스처를 최대한 적게 쓰며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GRID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표시가 된 평평한 바닥으로 테스트현장처럼 보여준다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 속 버그로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같은 모델링의 </a:t>
                      </a:r>
                      <a:r>
                        <a:rPr lang="ko-KR" altLang="en-US" sz="1400" b="1" dirty="0" err="1">
                          <a:solidFill>
                            <a:srgbClr val="203864"/>
                          </a:solidFill>
                        </a:rPr>
                        <a:t>몬스터지만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다양한 스킬 패턴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가진다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736269"/>
                  </a:ext>
                </a:extLst>
              </a:tr>
              <a:tr h="9337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NPC</a:t>
                      </a:r>
                      <a:r>
                        <a:rPr lang="ko-KR" altLang="en-US" sz="1400" dirty="0"/>
                        <a:t>에는 버그나 미완성인 부분이 있는가</a:t>
                      </a:r>
                      <a:r>
                        <a:rPr lang="en-US" altLang="ko-KR" sz="1400" dirty="0"/>
                        <a:t>?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중요도에 따라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인게임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모델링과 애니메이션의 개수나 유무가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는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인게임과 대화창의 모습을 대비시켜 미완성인 느낌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받도록 만든다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214089"/>
                  </a:ext>
                </a:extLst>
              </a:tr>
              <a:tr h="9337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아이템에는 버그나 미완성인 부분이 있는가</a:t>
                      </a:r>
                      <a:r>
                        <a:rPr lang="en-US" altLang="ko-KR" sz="1400" dirty="0"/>
                        <a:t>?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같은 계열의 무기는 모델링을 통일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rgbClr val="203864"/>
                          </a:solidFill>
                        </a:rPr>
                        <a:t>텍스처를 입히지 않는다</a:t>
                      </a:r>
                      <a:r>
                        <a:rPr lang="en-US" altLang="ko-KR" sz="1400" b="1" dirty="0">
                          <a:solidFill>
                            <a:srgbClr val="203864"/>
                          </a:solidFill>
                        </a:rPr>
                        <a:t>.</a:t>
                      </a:r>
                      <a:endParaRPr lang="en-US" altLang="ko-KR" sz="1200" b="1" dirty="0">
                        <a:solidFill>
                          <a:srgbClr val="203864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착용 조건이 있으나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조건을 넘지 않아도 장착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장착 시 표시된 능력치가 아닌 다른 능력치가 증가한다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17548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BC7D0C68-DA6E-48D6-8479-59A14E85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정리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060071-4D67-4674-B849-961E56CBC58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최종 정리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0653796-4892-46A6-8F44-240A274149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440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B661394-BC28-4DBA-9B95-248B61A13E0A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온라인에서 모바일로 트랜드가 바뀌다</a:t>
            </a:r>
            <a:r>
              <a:rPr lang="en-US" altLang="ko-KR" sz="1600" dirty="0"/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온라인 </a:t>
            </a:r>
            <a:r>
              <a:rPr lang="en-US" altLang="ko-KR" sz="1200" b="0" dirty="0"/>
              <a:t>: 11</a:t>
            </a:r>
            <a:r>
              <a:rPr lang="ko-KR" altLang="en-US" sz="1200" b="0" dirty="0"/>
              <a:t>년 </a:t>
            </a:r>
            <a:r>
              <a:rPr lang="en-US" altLang="ko-KR" sz="1200" b="0" dirty="0"/>
              <a:t>70.8% -&gt; 16</a:t>
            </a:r>
            <a:r>
              <a:rPr lang="ko-KR" altLang="en-US" sz="1200" b="0" dirty="0"/>
              <a:t>년 </a:t>
            </a:r>
            <a:r>
              <a:rPr lang="en-US" altLang="ko-KR" sz="1200" b="0" dirty="0"/>
              <a:t>42.6% </a:t>
            </a:r>
            <a:r>
              <a:rPr lang="ko-KR" altLang="en-US" sz="1200" b="0" dirty="0"/>
              <a:t>감소했다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모바일 </a:t>
            </a:r>
            <a:r>
              <a:rPr lang="en-US" altLang="ko-KR" sz="1200" b="0" dirty="0"/>
              <a:t>:</a:t>
            </a:r>
            <a:r>
              <a:rPr lang="en-US" altLang="ko-KR" sz="1200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203864"/>
                </a:solidFill>
              </a:rPr>
              <a:t>11</a:t>
            </a:r>
            <a:r>
              <a:rPr lang="ko-KR" altLang="en-US" dirty="0">
                <a:solidFill>
                  <a:srgbClr val="203864"/>
                </a:solidFill>
              </a:rPr>
              <a:t>년 </a:t>
            </a:r>
            <a:r>
              <a:rPr lang="en-US" altLang="ko-KR" dirty="0">
                <a:solidFill>
                  <a:srgbClr val="203864"/>
                </a:solidFill>
              </a:rPr>
              <a:t>4.8% -&gt; 16</a:t>
            </a:r>
            <a:r>
              <a:rPr lang="ko-KR" altLang="en-US" dirty="0">
                <a:solidFill>
                  <a:srgbClr val="203864"/>
                </a:solidFill>
              </a:rPr>
              <a:t>년 </a:t>
            </a:r>
            <a:r>
              <a:rPr lang="en-US" altLang="ko-KR" dirty="0">
                <a:solidFill>
                  <a:srgbClr val="203864"/>
                </a:solidFill>
              </a:rPr>
              <a:t>39.7% </a:t>
            </a:r>
            <a:r>
              <a:rPr lang="ko-KR" altLang="en-US" dirty="0">
                <a:solidFill>
                  <a:srgbClr val="203864"/>
                </a:solidFill>
              </a:rPr>
              <a:t>증가</a:t>
            </a:r>
            <a:r>
              <a:rPr lang="ko-KR" altLang="en-US" sz="1200" b="0" dirty="0"/>
              <a:t>했다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0" dirty="0"/>
              <a:t>PC</a:t>
            </a:r>
            <a:r>
              <a:rPr lang="ko-KR" altLang="en-US" sz="1200" b="0" dirty="0"/>
              <a:t>패키지 </a:t>
            </a:r>
            <a:r>
              <a:rPr lang="en-US" altLang="ko-KR" sz="1200" b="0" dirty="0"/>
              <a:t>: 11</a:t>
            </a:r>
            <a:r>
              <a:rPr lang="ko-KR" altLang="en-US" sz="1200" b="0" dirty="0"/>
              <a:t>년 </a:t>
            </a:r>
            <a:r>
              <a:rPr lang="en-US" altLang="ko-KR" sz="1200" b="0" dirty="0"/>
              <a:t>19.5% -&gt; 16</a:t>
            </a:r>
            <a:r>
              <a:rPr lang="ko-KR" altLang="en-US" sz="1200" b="0" dirty="0"/>
              <a:t>년 </a:t>
            </a:r>
            <a:r>
              <a:rPr lang="en-US" altLang="ko-KR" sz="1200" b="0" dirty="0"/>
              <a:t>13.5% </a:t>
            </a:r>
            <a:r>
              <a:rPr lang="ko-KR" altLang="en-US" sz="1200" b="0" dirty="0"/>
              <a:t>감소했다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콘솔과 오락실은 총합 </a:t>
            </a:r>
            <a:r>
              <a:rPr lang="en-US" altLang="ko-KR" sz="1200" b="0" dirty="0"/>
              <a:t>5%</a:t>
            </a:r>
            <a:r>
              <a:rPr lang="ko-KR" altLang="en-US" sz="1200" b="0" dirty="0"/>
              <a:t>를 넘은 적이 없다</a:t>
            </a:r>
            <a:r>
              <a:rPr lang="en-US" altLang="ko-KR" sz="1200" b="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pPr marL="171450" indent="-171450">
              <a:buFont typeface="Wingdings" pitchFamily="2" charset="2"/>
              <a:buChar char="ü"/>
            </a:pPr>
            <a:r>
              <a:rPr lang="ko-KR" altLang="en-US" sz="1200" b="0" dirty="0"/>
              <a:t>연도가 지나면 지날수록 </a:t>
            </a:r>
            <a:r>
              <a:rPr lang="ko-KR" altLang="en-US" dirty="0">
                <a:solidFill>
                  <a:srgbClr val="203864"/>
                </a:solidFill>
              </a:rPr>
              <a:t>모바일 시장은 더욱 커진다</a:t>
            </a:r>
            <a:r>
              <a:rPr lang="en-US" altLang="ko-KR" b="0" dirty="0">
                <a:solidFill>
                  <a:srgbClr val="203864"/>
                </a:solidFill>
              </a:rPr>
              <a:t>.</a:t>
            </a:r>
            <a:endParaRPr lang="en-US" altLang="ko-KR" sz="1200" b="0" dirty="0">
              <a:solidFill>
                <a:srgbClr val="203864"/>
              </a:solidFill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ko-KR" altLang="en-US" sz="1200" b="0" dirty="0"/>
              <a:t>앞으로의 게임은 </a:t>
            </a:r>
            <a:r>
              <a:rPr lang="ko-KR" altLang="en-US" dirty="0">
                <a:solidFill>
                  <a:srgbClr val="203864"/>
                </a:solidFill>
              </a:rPr>
              <a:t>모바일 플랫폼을 이용</a:t>
            </a:r>
            <a:r>
              <a:rPr lang="ko-KR" altLang="en-US" sz="1200" b="0" dirty="0"/>
              <a:t>해야 유리하다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ko-KR" altLang="en-US" sz="1200" b="0" dirty="0"/>
              <a:t>모바일과 온라인을 합친 </a:t>
            </a:r>
            <a:r>
              <a:rPr lang="ko-KR" altLang="en-US" dirty="0">
                <a:solidFill>
                  <a:srgbClr val="203864"/>
                </a:solidFill>
              </a:rPr>
              <a:t>크로스 </a:t>
            </a:r>
            <a:r>
              <a:rPr lang="ko-KR" altLang="en-US" dirty="0" err="1">
                <a:solidFill>
                  <a:srgbClr val="203864"/>
                </a:solidFill>
              </a:rPr>
              <a:t>플렛폼을</a:t>
            </a:r>
            <a:r>
              <a:rPr lang="ko-KR" altLang="en-US" dirty="0">
                <a:solidFill>
                  <a:srgbClr val="203864"/>
                </a:solidFill>
              </a:rPr>
              <a:t> 사용한다면 더욱 넓은 유저풀</a:t>
            </a:r>
            <a:r>
              <a:rPr lang="ko-KR" altLang="en-US" sz="1200" b="0" dirty="0">
                <a:solidFill>
                  <a:srgbClr val="203864"/>
                </a:solidFill>
              </a:rPr>
              <a:t>을 </a:t>
            </a:r>
            <a:r>
              <a:rPr lang="ko-KR" altLang="en-US" sz="1200" b="0" dirty="0"/>
              <a:t>얻을 수 있다</a:t>
            </a:r>
            <a:r>
              <a:rPr lang="en-US" altLang="ko-KR" sz="1200" b="0" dirty="0"/>
              <a:t>.</a:t>
            </a: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44C079-4C22-49B2-A39B-25200214F6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D1DBA7D-9C70-438D-A185-48FEA15F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시장 분석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5B96DC-D3D2-4C1F-AEE9-95722D12EBD8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모바일 플랫폼을 선택한 이유</a:t>
            </a:r>
          </a:p>
        </p:txBody>
      </p:sp>
      <p:graphicFrame>
        <p:nvGraphicFramePr>
          <p:cNvPr id="7" name="내용 개체 틀 12">
            <a:extLst>
              <a:ext uri="{FF2B5EF4-FFF2-40B4-BE49-F238E27FC236}">
                <a16:creationId xmlns:a16="http://schemas.microsoft.com/office/drawing/2014/main" id="{E874C7AA-724B-4CDE-AF63-E0CBB2A133D3}"/>
              </a:ext>
            </a:extLst>
          </p:cNvPr>
          <p:cNvGraphicFramePr>
            <a:graphicFrameLocks noGrp="1"/>
          </p:cNvGraphicFramePr>
          <p:nvPr>
            <p:ph idx="23"/>
            <p:extLst>
              <p:ext uri="{D42A27DB-BD31-4B8C-83A1-F6EECF244321}">
                <p14:modId xmlns:p14="http://schemas.microsoft.com/office/powerpoint/2010/main" val="3732438647"/>
              </p:ext>
            </p:extLst>
          </p:nvPr>
        </p:nvGraphicFramePr>
        <p:xfrm>
          <a:off x="428625" y="696913"/>
          <a:ext cx="3135313" cy="4464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6844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A865DB6-0F1E-4B79-B0D7-FF34AD6E76A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마비노기 영웅전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414428-7FE8-4AC6-836E-46FC854A5EFD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n-US" altLang="ko-KR" sz="1600" dirty="0"/>
              <a:t>MORPG</a:t>
            </a:r>
            <a:r>
              <a:rPr lang="ko-KR" altLang="en-US" sz="1600" dirty="0"/>
              <a:t>의 던전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최대 </a:t>
            </a:r>
            <a:r>
              <a:rPr lang="en-US" altLang="ko-KR" sz="1200" b="0" dirty="0"/>
              <a:t>4</a:t>
            </a:r>
            <a:r>
              <a:rPr lang="ko-KR" altLang="en-US" sz="1200" b="0" dirty="0"/>
              <a:t>인 플레이어가 던전에 진입하고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플레이어들은 던전에 존재하는 </a:t>
            </a:r>
            <a:r>
              <a:rPr lang="ko-KR" altLang="en-US" sz="1200" b="0" dirty="0" err="1"/>
              <a:t>몬스터들을</a:t>
            </a:r>
            <a:r>
              <a:rPr lang="ko-KR" altLang="en-US" sz="1200" b="0" dirty="0"/>
              <a:t> 토벌한다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던전에는 상호 작용 오브젝트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발리스타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가 존재하고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이를 이용하면 보스 몬스터가 기절 상태로 된다</a:t>
            </a:r>
            <a:r>
              <a:rPr lang="en-US" altLang="ko-KR" sz="1200" b="0" dirty="0"/>
              <a:t>.</a:t>
            </a:r>
            <a:r>
              <a:rPr lang="ko-KR" altLang="en-US" sz="1200" b="0" dirty="0"/>
              <a:t> </a:t>
            </a: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던전을 완료하면 보상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재화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장비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을 획득한다</a:t>
            </a:r>
            <a:r>
              <a:rPr lang="en-US" altLang="ko-KR" sz="1200" b="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r>
              <a:rPr lang="ko-KR" altLang="en-US" sz="1600" dirty="0"/>
              <a:t>기획 의도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대부분 </a:t>
            </a:r>
            <a:r>
              <a:rPr lang="en-US" altLang="ko-KR" sz="1200" b="0" dirty="0"/>
              <a:t>RPG</a:t>
            </a:r>
            <a:r>
              <a:rPr lang="ko-KR" altLang="en-US" sz="1200" b="0" dirty="0"/>
              <a:t>를 선호하고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제작하는 회사들이 많다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멀티 플레이 구현 난이도가 높아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최대한 적게 쓰고자 전투 장소와 마을을 나누었다</a:t>
            </a:r>
            <a:r>
              <a:rPr lang="en-US" altLang="ko-KR" sz="1200" b="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장르가 </a:t>
            </a:r>
            <a:r>
              <a:rPr lang="en-US" altLang="ko-KR" dirty="0">
                <a:solidFill>
                  <a:srgbClr val="203864"/>
                </a:solidFill>
              </a:rPr>
              <a:t>RPG</a:t>
            </a:r>
            <a:r>
              <a:rPr lang="ko-KR" altLang="en-US" dirty="0">
                <a:solidFill>
                  <a:srgbClr val="203864"/>
                </a:solidFill>
              </a:rPr>
              <a:t>면 많은 리소스가 필요한 문제</a:t>
            </a:r>
            <a:r>
              <a:rPr lang="ko-KR" altLang="en-US" sz="1200" b="0" dirty="0">
                <a:solidFill>
                  <a:srgbClr val="203864"/>
                </a:solidFill>
              </a:rPr>
              <a:t>가 </a:t>
            </a:r>
            <a:r>
              <a:rPr lang="ko-KR" altLang="en-US" sz="1200" b="0" dirty="0"/>
              <a:t>있다</a:t>
            </a:r>
            <a:r>
              <a:rPr lang="en-US" altLang="ko-KR" sz="1200" b="0" dirty="0"/>
              <a:t>.</a:t>
            </a:r>
            <a:endParaRPr lang="ko-KR" altLang="en-US" sz="1200" b="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9252D1B-BAB9-4776-A23F-58F8A52C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아이디어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A9DE180-A2BA-4500-8DDD-3034381AB54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인스턴스 던전</a:t>
            </a:r>
          </a:p>
        </p:txBody>
      </p:sp>
      <p:pic>
        <p:nvPicPr>
          <p:cNvPr id="1028" name="Picture 4" descr="관련 이미지">
            <a:extLst>
              <a:ext uri="{FF2B5EF4-FFF2-40B4-BE49-F238E27FC236}">
                <a16:creationId xmlns:a16="http://schemas.microsoft.com/office/drawing/2014/main" id="{97F60A82-BB22-43E8-8F8C-6235728616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428783" y="696912"/>
            <a:ext cx="3590670" cy="224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내용 개체 틀 10">
            <a:extLst>
              <a:ext uri="{FF2B5EF4-FFF2-40B4-BE49-F238E27FC236}">
                <a16:creationId xmlns:a16="http://schemas.microsoft.com/office/drawing/2014/main" id="{8CF845FA-0C02-4F5D-8C3E-86A32CB339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0" t="1567" r="5783" b="2099"/>
          <a:stretch/>
        </p:blipFill>
        <p:spPr>
          <a:xfrm>
            <a:off x="2470820" y="3026987"/>
            <a:ext cx="1548633" cy="19592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527E021-5AE5-4782-9039-0EB90940A345}"/>
              </a:ext>
            </a:extLst>
          </p:cNvPr>
          <p:cNvSpPr txBox="1"/>
          <p:nvPr/>
        </p:nvSpPr>
        <p:spPr>
          <a:xfrm>
            <a:off x="2483768" y="4678431"/>
            <a:ext cx="653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필드</a:t>
            </a:r>
          </a:p>
        </p:txBody>
      </p:sp>
      <p:pic>
        <p:nvPicPr>
          <p:cNvPr id="1030" name="Picture 6" descr="던전 일러스트에 대한 이미지 검색결과">
            <a:extLst>
              <a:ext uri="{FF2B5EF4-FFF2-40B4-BE49-F238E27FC236}">
                <a16:creationId xmlns:a16="http://schemas.microsoft.com/office/drawing/2014/main" id="{4A0CE877-57B4-4250-A2AD-670242B448DD}"/>
              </a:ext>
            </a:extLst>
          </p:cNvPr>
          <p:cNvPicPr>
            <a:picLocks noGrp="1" noChangeAspect="1" noChangeArrowheads="1"/>
          </p:cNvPicPr>
          <p:nvPr>
            <p:ph idx="2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0" r="36238"/>
          <a:stretch/>
        </p:blipFill>
        <p:spPr bwMode="auto">
          <a:xfrm>
            <a:off x="428783" y="3030685"/>
            <a:ext cx="1982977" cy="197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247E116-C85E-4617-8CD8-0E86A02CC518}"/>
              </a:ext>
            </a:extLst>
          </p:cNvPr>
          <p:cNvSpPr txBox="1"/>
          <p:nvPr/>
        </p:nvSpPr>
        <p:spPr>
          <a:xfrm>
            <a:off x="384507" y="4694832"/>
            <a:ext cx="653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던전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64B01A-9E95-468F-B87E-C00C08E929C0}"/>
              </a:ext>
            </a:extLst>
          </p:cNvPr>
          <p:cNvSpPr txBox="1"/>
          <p:nvPr/>
        </p:nvSpPr>
        <p:spPr>
          <a:xfrm>
            <a:off x="395536" y="2549723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최대 </a:t>
            </a:r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r>
              <a:rPr lang="ko-KR" altLang="en-US" sz="1400" b="1" dirty="0">
                <a:solidFill>
                  <a:schemeClr val="bg1"/>
                </a:solidFill>
              </a:rPr>
              <a:t>인의 멀티 플레이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D6A3C7-B29A-4166-93AF-92EFDE343F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107" y="4001319"/>
            <a:ext cx="307778" cy="3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63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1A6F96F-D9E9-4414-A2A7-87D7E1D8B2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영화 </a:t>
            </a:r>
            <a:r>
              <a:rPr lang="en-US" altLang="ko-KR" dirty="0"/>
              <a:t>: </a:t>
            </a:r>
            <a:r>
              <a:rPr lang="ko-KR" altLang="en-US" dirty="0" err="1"/>
              <a:t>쥬만지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새로운 세계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45BCAB-C954-4EC8-9255-CD844512862E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pPr>
              <a:lnSpc>
                <a:spcPct val="170000"/>
              </a:lnSpc>
            </a:pPr>
            <a:r>
              <a:rPr lang="ko-KR" altLang="en-US" sz="1600" dirty="0"/>
              <a:t>제작중인 게임으로 들어가게 된 개발자</a:t>
            </a:r>
            <a:endParaRPr lang="en-US" altLang="ko-KR" sz="1600" dirty="0"/>
          </a:p>
          <a:p>
            <a:pPr marL="171450" indent="-17145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altLang="ko-KR" sz="1200" b="0" dirty="0"/>
              <a:t>x</a:t>
            </a:r>
            <a:r>
              <a:rPr lang="ko-KR" altLang="en-US" sz="1200" b="0" dirty="0"/>
              <a:t>기업에서 </a:t>
            </a:r>
            <a:r>
              <a:rPr lang="en-US" altLang="ko-KR" sz="1200" b="0" dirty="0"/>
              <a:t>o</a:t>
            </a:r>
            <a:r>
              <a:rPr lang="ko-KR" altLang="en-US" sz="1200" b="0" dirty="0"/>
              <a:t>이라는 게임을 만들던 개발자들이 있었다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altLang="ko-KR" sz="1200" b="0" dirty="0"/>
              <a:t>『</a:t>
            </a:r>
            <a:r>
              <a:rPr lang="ko-KR" altLang="en-US" sz="1200" b="0" dirty="0"/>
              <a:t>에이드는 부족한 모험가 수를 채우기 위해 다른 세계의 사람들을 불러오는데</a:t>
            </a:r>
            <a:r>
              <a:rPr lang="en-US" altLang="ko-KR" sz="1200" b="0" dirty="0"/>
              <a:t>…』</a:t>
            </a:r>
            <a:r>
              <a:rPr lang="ko-KR" altLang="en-US" sz="1200" b="0" dirty="0"/>
              <a:t>라는 시놉시스를 만들고 있는 게임에 추가하고 있는 개발자가 있었다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1200" b="0" dirty="0"/>
              <a:t>게임 개발자는 컴퓨터 화면속으로 빨려 들어가는 느낌을 받으면서 정신을 잃었다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1200" b="0" dirty="0"/>
              <a:t>어느 정도의 시간이 지나고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게임 개발자는 허름한 나무로 지은 방에서 깨어났다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1200" b="0" dirty="0"/>
              <a:t>개발자는 아픈 머리를 붙잡고 눈앞에 보이는 문을 열고 나갔다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문을 열고나가자 한 노인을 볼 수 있었는데</a:t>
            </a:r>
            <a:r>
              <a:rPr lang="en-US" altLang="ko-KR" sz="1200" b="0" dirty="0"/>
              <a:t>…</a:t>
            </a:r>
          </a:p>
          <a:p>
            <a:pPr>
              <a:lnSpc>
                <a:spcPct val="170000"/>
              </a:lnSpc>
            </a:pPr>
            <a:endParaRPr lang="en-US" altLang="ko-KR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33A8E7E-F384-4908-A5C7-9422F495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아이디어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5C16575-8228-4353-96B7-5E42AD43F38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 err="1"/>
              <a:t>이세계</a:t>
            </a:r>
            <a:r>
              <a:rPr lang="ko-KR" altLang="en-US" dirty="0"/>
              <a:t> </a:t>
            </a:r>
            <a:r>
              <a:rPr lang="ko-KR" altLang="en-US" dirty="0" err="1"/>
              <a:t>전이물</a:t>
            </a:r>
            <a:endParaRPr lang="ko-KR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F8F219D-A7C4-4012-89FC-C1B07E3848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1" t="43565" r="28405" b="3239"/>
          <a:stretch/>
        </p:blipFill>
        <p:spPr bwMode="auto">
          <a:xfrm>
            <a:off x="420337" y="696681"/>
            <a:ext cx="1656184" cy="229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내용 개체 틀 6">
            <a:extLst>
              <a:ext uri="{FF2B5EF4-FFF2-40B4-BE49-F238E27FC236}">
                <a16:creationId xmlns:a16="http://schemas.microsoft.com/office/drawing/2014/main" id="{1DAAAD12-3433-4091-8733-1E422B2E6C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8" r="24965"/>
          <a:stretch/>
        </p:blipFill>
        <p:spPr>
          <a:xfrm>
            <a:off x="2129232" y="696659"/>
            <a:ext cx="1944216" cy="2293829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8CDD3A8-FA80-429A-9E64-D9FB4C881E81}"/>
              </a:ext>
            </a:extLst>
          </p:cNvPr>
          <p:cNvPicPr>
            <a:picLocks noGrp="1" noChangeAspect="1" noChangeArrowheads="1"/>
          </p:cNvPicPr>
          <p:nvPr>
            <p:ph idx="2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1687" r="21720" b="14439"/>
          <a:stretch/>
        </p:blipFill>
        <p:spPr bwMode="auto">
          <a:xfrm>
            <a:off x="1827336" y="3073400"/>
            <a:ext cx="2272547" cy="208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Witcher_3_Concept_Art_12">
            <a:extLst>
              <a:ext uri="{FF2B5EF4-FFF2-40B4-BE49-F238E27FC236}">
                <a16:creationId xmlns:a16="http://schemas.microsoft.com/office/drawing/2014/main" id="{5B959482-4C80-41ED-8B27-300BE658F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r="65280" b="-1"/>
          <a:stretch/>
        </p:blipFill>
        <p:spPr bwMode="auto">
          <a:xfrm>
            <a:off x="420337" y="3071813"/>
            <a:ext cx="1343352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4BC7952-FD66-4268-A02A-47192CD66601}"/>
              </a:ext>
            </a:extLst>
          </p:cNvPr>
          <p:cNvSpPr/>
          <p:nvPr/>
        </p:nvSpPr>
        <p:spPr>
          <a:xfrm>
            <a:off x="1828618" y="1633364"/>
            <a:ext cx="534563" cy="320738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0BE3FFF-AB7A-4F39-ABE8-8E11E7DEB3DA}"/>
              </a:ext>
            </a:extLst>
          </p:cNvPr>
          <p:cNvSpPr/>
          <p:nvPr/>
        </p:nvSpPr>
        <p:spPr>
          <a:xfrm rot="10800000">
            <a:off x="1547664" y="4044537"/>
            <a:ext cx="534563" cy="320738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775B7C4-F5DC-41FC-A4AA-43722FE0029C}"/>
              </a:ext>
            </a:extLst>
          </p:cNvPr>
          <p:cNvSpPr/>
          <p:nvPr/>
        </p:nvSpPr>
        <p:spPr>
          <a:xfrm rot="5400000">
            <a:off x="2808903" y="2911444"/>
            <a:ext cx="534563" cy="320738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67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내용 개체 틀 9">
            <a:extLst>
              <a:ext uri="{FF2B5EF4-FFF2-40B4-BE49-F238E27FC236}">
                <a16:creationId xmlns:a16="http://schemas.microsoft.com/office/drawing/2014/main" id="{ED7BF4DA-1CB5-4570-A95F-B71B7AFAC565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 rotWithShape="1">
          <a:blip r:embed="rId2"/>
          <a:srcRect l="7833"/>
          <a:stretch/>
        </p:blipFill>
        <p:spPr>
          <a:xfrm>
            <a:off x="423863" y="3148885"/>
            <a:ext cx="3643312" cy="1936592"/>
          </a:xfrm>
          <a:prstGeom prst="rect">
            <a:avLst/>
          </a:prstGeom>
        </p:spPr>
      </p:pic>
      <p:pic>
        <p:nvPicPr>
          <p:cNvPr id="22" name="내용 개체 틀 7">
            <a:extLst>
              <a:ext uri="{FF2B5EF4-FFF2-40B4-BE49-F238E27FC236}">
                <a16:creationId xmlns:a16="http://schemas.microsoft.com/office/drawing/2014/main" id="{E1D973D3-093D-4FD3-8E37-82B9E93D6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136" y="696913"/>
            <a:ext cx="3447402" cy="208915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1A6F96F-D9E9-4414-A2A7-87D7E1D8B2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 err="1"/>
              <a:t>로스트아크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45BCAB-C954-4EC8-9255-CD844512862E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n-US" altLang="ko-KR" sz="1600" dirty="0"/>
              <a:t>1</a:t>
            </a:r>
            <a:r>
              <a:rPr lang="ko-KR" altLang="en-US" sz="1600" dirty="0"/>
              <a:t>인 개발에서 발생하는 단점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사용 가능한 리소스가 적고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리소스 간의 통일감이 없다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개발 속도가 느려서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다양한 컨텐츠를 만들기 어렵다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테마의 특징을 살릴 수 있는 모션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사운드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배경이 없어 마을과 던전이 단조로워 진다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r>
              <a:rPr lang="ko-KR" altLang="en-US" sz="1600" dirty="0"/>
              <a:t>미완성인 게임 속으로 들어간 개발자 컨셉</a:t>
            </a:r>
            <a:endParaRPr lang="en-US" altLang="ko-KR" sz="16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오브젝트간 </a:t>
            </a:r>
            <a:r>
              <a:rPr lang="ko-KR" altLang="en-US" dirty="0">
                <a:solidFill>
                  <a:srgbClr val="203864"/>
                </a:solidFill>
              </a:rPr>
              <a:t>괴리감이 발생하는 것은 중요도에 따라 완성도의 차이</a:t>
            </a:r>
            <a:r>
              <a:rPr lang="ko-KR" altLang="en-US" sz="1200" b="0" dirty="0"/>
              <a:t>를 보인다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던전은 테스트 현장처럼 간단히 구현해 빠르게 만든다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버그를 이용해 다양한 패턴의 던전을 만들 수 있으며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마을에서도 숨겨진 보물을 통해 재미를 부여할 수 있다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부족한 부분을 </a:t>
            </a:r>
            <a:r>
              <a:rPr lang="ko-KR" altLang="en-US" dirty="0">
                <a:solidFill>
                  <a:srgbClr val="203864"/>
                </a:solidFill>
              </a:rPr>
              <a:t>컨셉을 통해 보강</a:t>
            </a:r>
            <a:r>
              <a:rPr lang="ko-KR" altLang="en-US" sz="1200" b="0" dirty="0"/>
              <a:t>할 수 있다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33A8E7E-F384-4908-A5C7-9422F495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아이디어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5C16575-8228-4353-96B7-5E42AD43F38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76B158-F5C4-4508-9F41-9F20BA3B66E6}"/>
              </a:ext>
            </a:extLst>
          </p:cNvPr>
          <p:cNvSpPr txBox="1"/>
          <p:nvPr/>
        </p:nvSpPr>
        <p:spPr>
          <a:xfrm>
            <a:off x="498043" y="714944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중요도에 따른 완성도 차이</a:t>
            </a:r>
          </a:p>
        </p:txBody>
      </p:sp>
      <p:sp>
        <p:nvSpPr>
          <p:cNvPr id="23" name="화살표: 위쪽/아래쪽 22">
            <a:extLst>
              <a:ext uri="{FF2B5EF4-FFF2-40B4-BE49-F238E27FC236}">
                <a16:creationId xmlns:a16="http://schemas.microsoft.com/office/drawing/2014/main" id="{180933F7-1D19-43C1-89BC-23E1B4A6FDF8}"/>
              </a:ext>
            </a:extLst>
          </p:cNvPr>
          <p:cNvSpPr/>
          <p:nvPr/>
        </p:nvSpPr>
        <p:spPr>
          <a:xfrm rot="16200000">
            <a:off x="1950365" y="945247"/>
            <a:ext cx="388196" cy="1625647"/>
          </a:xfrm>
          <a:prstGeom prst="upDown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F1FF1B73-232A-4B68-B994-143BF7A826A1}"/>
              </a:ext>
            </a:extLst>
          </p:cNvPr>
          <p:cNvSpPr/>
          <p:nvPr/>
        </p:nvSpPr>
        <p:spPr>
          <a:xfrm>
            <a:off x="1403648" y="2928825"/>
            <a:ext cx="2457967" cy="552365"/>
          </a:xfrm>
          <a:prstGeom prst="wedgeRoundRectCallout">
            <a:avLst>
              <a:gd name="adj1" fmla="val -56095"/>
              <a:gd name="adj2" fmla="val 9394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내가 이 공간에 숨긴 아이템이 있었던 걸로 기억하는데</a:t>
            </a:r>
            <a:r>
              <a:rPr lang="en-US" altLang="ko-KR" sz="1200" dirty="0">
                <a:solidFill>
                  <a:schemeClr val="tx1"/>
                </a:solidFill>
              </a:rPr>
              <a:t>…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289D082-82D8-482F-8193-A449567CD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02" y="3805455"/>
            <a:ext cx="2736304" cy="1446946"/>
          </a:xfrm>
          <a:prstGeom prst="rect">
            <a:avLst/>
          </a:prstGeom>
        </p:spPr>
      </p:pic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0E70CC26-35A8-4282-B9E6-3712F19DED57}"/>
              </a:ext>
            </a:extLst>
          </p:cNvPr>
          <p:cNvSpPr/>
          <p:nvPr/>
        </p:nvSpPr>
        <p:spPr>
          <a:xfrm rot="2700000">
            <a:off x="1815377" y="4182976"/>
            <a:ext cx="288032" cy="648072"/>
          </a:xfrm>
          <a:prstGeom prst="down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6A302F-6007-4D60-B120-482E1D8E85A2}"/>
              </a:ext>
            </a:extLst>
          </p:cNvPr>
          <p:cNvSpPr txBox="1"/>
          <p:nvPr/>
        </p:nvSpPr>
        <p:spPr>
          <a:xfrm>
            <a:off x="2118772" y="3738902"/>
            <a:ext cx="2031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캐릭터는 맵 밖으로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400" b="1" dirty="0">
                <a:solidFill>
                  <a:schemeClr val="bg1"/>
                </a:solidFill>
              </a:rPr>
              <a:t>나갈 수 있다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552EEC8-11A3-4F6B-8690-E7D9F0B801CB}"/>
              </a:ext>
            </a:extLst>
          </p:cNvPr>
          <p:cNvSpPr/>
          <p:nvPr/>
        </p:nvSpPr>
        <p:spPr>
          <a:xfrm>
            <a:off x="1547664" y="3701250"/>
            <a:ext cx="576064" cy="55236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945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CAD70-17E6-4748-8FD5-97B14C0EB6FE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시나리오의 발단</a:t>
            </a:r>
            <a:r>
              <a:rPr lang="en-US" altLang="ko-KR" sz="1600" dirty="0"/>
              <a:t>(</a:t>
            </a:r>
            <a:r>
              <a:rPr lang="ko-KR" altLang="en-US" sz="1600" dirty="0"/>
              <a:t>시놉시스</a:t>
            </a:r>
            <a:r>
              <a:rPr lang="en-US" altLang="ko-KR" sz="16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발단은 게임을 시작하면 볼 수 있는 </a:t>
            </a:r>
            <a:r>
              <a:rPr lang="ko-KR" altLang="en-US" dirty="0">
                <a:solidFill>
                  <a:srgbClr val="203864"/>
                </a:solidFill>
              </a:rPr>
              <a:t>시놉시스에 해당</a:t>
            </a:r>
            <a:r>
              <a:rPr lang="ko-KR" altLang="en-US" sz="1200" b="0" dirty="0"/>
              <a:t>한다</a:t>
            </a:r>
            <a:r>
              <a:rPr lang="en-US" altLang="ko-KR" sz="1200" b="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개발자가 게임을 제작하는 도중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게임 속으로 들어가는 모습을 보여준다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r>
              <a:rPr lang="ko-KR" altLang="en-US" sz="1600" dirty="0"/>
              <a:t>시나리오의 전개 </a:t>
            </a:r>
            <a:r>
              <a:rPr lang="en-US" altLang="ko-KR" sz="1600" dirty="0"/>
              <a:t>(</a:t>
            </a:r>
            <a:r>
              <a:rPr lang="ko-KR" altLang="en-US" sz="1600" dirty="0"/>
              <a:t>튜토리얼</a:t>
            </a:r>
            <a:r>
              <a:rPr lang="en-US" altLang="ko-KR" sz="16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0" dirty="0"/>
              <a:t>전개는 </a:t>
            </a:r>
            <a:r>
              <a:rPr lang="ko-KR" altLang="en-US" dirty="0">
                <a:solidFill>
                  <a:srgbClr val="203864"/>
                </a:solidFill>
              </a:rPr>
              <a:t>튜토리얼 과정이 해당</a:t>
            </a:r>
            <a:r>
              <a:rPr lang="ko-KR" altLang="en-US" sz="1100" b="0" dirty="0"/>
              <a:t>한다</a:t>
            </a:r>
            <a:r>
              <a:rPr lang="en-US" altLang="ko-KR" sz="11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마을의 장로가 플레이어에게 신의 존재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몬스터와 왕국에 대한 정보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세계로 돌아가는 방법을 알려주며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근처 던전을 토벌해달라는 부탁을 한다</a:t>
            </a:r>
            <a:r>
              <a:rPr lang="en-US" altLang="ko-KR" sz="1200" b="0" dirty="0"/>
              <a:t>.</a:t>
            </a:r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개발자가 제작하는 게임과 똑같아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게임 속 세상으로 들어가게 된 것을 알아차린다</a:t>
            </a:r>
            <a:r>
              <a:rPr lang="en-US" altLang="ko-KR" sz="1200" b="0" dirty="0"/>
              <a:t>.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ko-KR" altLang="en-US" sz="1200" b="0" dirty="0"/>
              <a:t>플레이어는 초보자 던전을 토벌하고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첫번째 왕국인</a:t>
            </a:r>
            <a:r>
              <a:rPr lang="en-US" altLang="ko-KR" sz="1200" b="0" dirty="0"/>
              <a:t> ‘</a:t>
            </a:r>
            <a:r>
              <a:rPr lang="ko-KR" altLang="en-US" sz="1200" b="0" dirty="0" err="1"/>
              <a:t>아카이아</a:t>
            </a:r>
            <a:r>
              <a:rPr lang="ko-KR" altLang="en-US" sz="1200" b="0" dirty="0"/>
              <a:t> 왕국</a:t>
            </a:r>
            <a:r>
              <a:rPr lang="en-US" altLang="ko-KR" sz="1200" b="0" dirty="0"/>
              <a:t>’</a:t>
            </a:r>
            <a:r>
              <a:rPr lang="ko-KR" altLang="en-US" sz="1200" b="0" dirty="0"/>
              <a:t>으로 이동한다</a:t>
            </a:r>
            <a:r>
              <a:rPr lang="en-US" altLang="ko-KR" sz="1200" b="0" dirty="0"/>
              <a:t>.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개발자는 </a:t>
            </a:r>
            <a:r>
              <a:rPr lang="en-US" altLang="ko-KR" dirty="0">
                <a:solidFill>
                  <a:srgbClr val="203864"/>
                </a:solidFill>
              </a:rPr>
              <a:t>‘</a:t>
            </a:r>
            <a:r>
              <a:rPr lang="ko-KR" altLang="en-US" dirty="0">
                <a:solidFill>
                  <a:srgbClr val="203864"/>
                </a:solidFill>
              </a:rPr>
              <a:t>원래 세계로 돌아가기 위해서</a:t>
            </a:r>
            <a:r>
              <a:rPr lang="en-US" altLang="ko-KR" dirty="0">
                <a:solidFill>
                  <a:srgbClr val="203864"/>
                </a:solidFill>
              </a:rPr>
              <a:t>,</a:t>
            </a:r>
            <a:r>
              <a:rPr lang="ko-KR" altLang="en-US" dirty="0">
                <a:solidFill>
                  <a:srgbClr val="203864"/>
                </a:solidFill>
              </a:rPr>
              <a:t> 모든 왕국들을 평화롭게 해야 한다</a:t>
            </a:r>
            <a:r>
              <a:rPr lang="en-US" altLang="ko-KR" dirty="0">
                <a:solidFill>
                  <a:srgbClr val="203864"/>
                </a:solidFill>
              </a:rPr>
              <a:t>.’</a:t>
            </a:r>
            <a:r>
              <a:rPr lang="ko-KR" altLang="en-US" sz="1200" b="0" dirty="0"/>
              <a:t>라는 </a:t>
            </a:r>
            <a:r>
              <a:rPr lang="ko-KR" altLang="en-US" dirty="0">
                <a:solidFill>
                  <a:srgbClr val="203864"/>
                </a:solidFill>
              </a:rPr>
              <a:t>기존 설정이 생각나 던전을 토벌하기로 다짐</a:t>
            </a:r>
            <a:r>
              <a:rPr lang="ko-KR" altLang="en-US" sz="1200" b="0" dirty="0"/>
              <a:t>한다</a:t>
            </a:r>
            <a:r>
              <a:rPr lang="en-US" altLang="ko-KR" sz="1200" b="0" dirty="0"/>
              <a:t>.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endParaRPr lang="en-US" altLang="ko-KR" sz="1200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B8EC6-11DB-41E5-8A08-F2AB84C3A4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8A12D5D-70C2-4886-9A3F-C82379FE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시나리오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EA24EA-05CD-4C6F-8CE3-9BF94AF23E8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시나리오 구성도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20A047F-FE6A-4B17-BEED-EBD17F0DF685}"/>
              </a:ext>
            </a:extLst>
          </p:cNvPr>
          <p:cNvGrpSpPr/>
          <p:nvPr/>
        </p:nvGrpSpPr>
        <p:grpSpPr>
          <a:xfrm>
            <a:off x="465276" y="897453"/>
            <a:ext cx="1154399" cy="3948932"/>
            <a:chOff x="465276" y="897453"/>
            <a:chExt cx="1154399" cy="394893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76C89F7-211B-4EBC-936D-ECC7C6A2D14D}"/>
                </a:ext>
              </a:extLst>
            </p:cNvPr>
            <p:cNvSpPr/>
            <p:nvPr/>
          </p:nvSpPr>
          <p:spPr>
            <a:xfrm>
              <a:off x="467546" y="897453"/>
              <a:ext cx="1152129" cy="52571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발단</a:t>
              </a:r>
              <a:endParaRPr lang="en-US" altLang="ko-KR" sz="1400" dirty="0"/>
            </a:p>
            <a:p>
              <a:pPr algn="ctr"/>
              <a:r>
                <a:rPr lang="en-US" altLang="ko-KR" sz="1200" dirty="0"/>
                <a:t>&lt;</a:t>
              </a:r>
              <a:r>
                <a:rPr lang="ko-KR" altLang="en-US" sz="1200" dirty="0"/>
                <a:t>시놉시스</a:t>
              </a:r>
              <a:r>
                <a:rPr lang="en-US" altLang="ko-KR" sz="1200" dirty="0"/>
                <a:t>&gt;</a:t>
              </a:r>
              <a:endParaRPr lang="en-US" altLang="ko-KR" sz="1400" dirty="0"/>
            </a:p>
          </p:txBody>
        </p:sp>
        <p:cxnSp>
          <p:nvCxnSpPr>
            <p:cNvPr id="49" name="꺾인 연결선 21">
              <a:extLst>
                <a:ext uri="{FF2B5EF4-FFF2-40B4-BE49-F238E27FC236}">
                  <a16:creationId xmlns:a16="http://schemas.microsoft.com/office/drawing/2014/main" id="{203D3EA2-72E9-48E4-9FAD-5C8F16C52343}"/>
                </a:ext>
              </a:extLst>
            </p:cNvPr>
            <p:cNvCxnSpPr>
              <a:cxnSpLocks/>
              <a:stCxn id="53" idx="3"/>
              <a:endCxn id="52" idx="3"/>
            </p:cNvCxnSpPr>
            <p:nvPr/>
          </p:nvCxnSpPr>
          <p:spPr>
            <a:xfrm flipV="1">
              <a:off x="1619672" y="2870379"/>
              <a:ext cx="1" cy="856575"/>
            </a:xfrm>
            <a:prstGeom prst="bentConnector3">
              <a:avLst>
                <a:gd name="adj1" fmla="val 2286010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F5CAB9C-C350-41D7-8FF7-8C2052B65021}"/>
                </a:ext>
              </a:extLst>
            </p:cNvPr>
            <p:cNvCxnSpPr>
              <a:cxnSpLocks/>
              <a:stCxn id="48" idx="2"/>
              <a:endCxn id="51" idx="0"/>
            </p:cNvCxnSpPr>
            <p:nvPr/>
          </p:nvCxnSpPr>
          <p:spPr>
            <a:xfrm flipH="1">
              <a:off x="1043610" y="1423166"/>
              <a:ext cx="1" cy="32778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8902193-28E1-4AA1-89DD-097B9225A72B}"/>
                </a:ext>
              </a:extLst>
            </p:cNvPr>
            <p:cNvSpPr/>
            <p:nvPr/>
          </p:nvSpPr>
          <p:spPr>
            <a:xfrm>
              <a:off x="467546" y="1750946"/>
              <a:ext cx="1152128" cy="5257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전개</a:t>
              </a:r>
              <a:endParaRPr lang="en-US" altLang="ko-KR" sz="1400" dirty="0"/>
            </a:p>
            <a:p>
              <a:pPr algn="ctr"/>
              <a:r>
                <a:rPr lang="en-US" altLang="ko-KR" sz="1200" dirty="0"/>
                <a:t>&lt;</a:t>
              </a:r>
              <a:r>
                <a:rPr lang="ko-KR" altLang="en-US" sz="1200" dirty="0"/>
                <a:t>튜토리얼</a:t>
              </a:r>
              <a:r>
                <a:rPr lang="en-US" altLang="ko-KR" sz="1200" dirty="0"/>
                <a:t>&gt;</a:t>
              </a:r>
              <a:endParaRPr lang="ko-KR" altLang="en-US" sz="1200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A86B703-7C6C-4C26-8C2F-D9103E956C61}"/>
                </a:ext>
              </a:extLst>
            </p:cNvPr>
            <p:cNvSpPr/>
            <p:nvPr/>
          </p:nvSpPr>
          <p:spPr>
            <a:xfrm>
              <a:off x="467546" y="2607522"/>
              <a:ext cx="1152127" cy="52571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위기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F690CE1-0528-486C-A3FA-6513885393E6}"/>
                </a:ext>
              </a:extLst>
            </p:cNvPr>
            <p:cNvSpPr/>
            <p:nvPr/>
          </p:nvSpPr>
          <p:spPr>
            <a:xfrm>
              <a:off x="467546" y="3464097"/>
              <a:ext cx="1152126" cy="52571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절정</a:t>
              </a:r>
              <a:endParaRPr lang="ko-KR" altLang="en-US" sz="1200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CE54C90-FC19-46FE-908A-C7B14BC128E8}"/>
                </a:ext>
              </a:extLst>
            </p:cNvPr>
            <p:cNvSpPr/>
            <p:nvPr/>
          </p:nvSpPr>
          <p:spPr>
            <a:xfrm>
              <a:off x="465276" y="4320672"/>
              <a:ext cx="1152126" cy="52571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결말</a:t>
              </a: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00E5A3C-3A4A-4A08-BB6D-971943318F27}"/>
                </a:ext>
              </a:extLst>
            </p:cNvPr>
            <p:cNvCxnSpPr>
              <a:cxnSpLocks/>
              <a:stCxn id="51" idx="2"/>
              <a:endCxn id="52" idx="0"/>
            </p:cNvCxnSpPr>
            <p:nvPr/>
          </p:nvCxnSpPr>
          <p:spPr>
            <a:xfrm>
              <a:off x="1043610" y="2276660"/>
              <a:ext cx="0" cy="33086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E4782A5C-341D-4F76-97FE-C0FB64479773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 flipH="1">
              <a:off x="1043609" y="3133235"/>
              <a:ext cx="1" cy="33086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A5162B25-1FD0-47EB-9435-BA8A14BFE2E7}"/>
                </a:ext>
              </a:extLst>
            </p:cNvPr>
            <p:cNvCxnSpPr>
              <a:cxnSpLocks/>
              <a:stCxn id="53" idx="2"/>
              <a:endCxn id="54" idx="0"/>
            </p:cNvCxnSpPr>
            <p:nvPr/>
          </p:nvCxnSpPr>
          <p:spPr>
            <a:xfrm flipH="1">
              <a:off x="1041339" y="3989810"/>
              <a:ext cx="2270" cy="33086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3566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CAD70-17E6-4748-8FD5-97B14C0EB6F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2627791" y="697259"/>
            <a:ext cx="6120673" cy="4464497"/>
          </a:xfrm>
        </p:spPr>
        <p:txBody>
          <a:bodyPr/>
          <a:lstStyle/>
          <a:p>
            <a:r>
              <a:rPr lang="ko-KR" altLang="en-US" sz="1600" dirty="0"/>
              <a:t>시나리오의 위기 </a:t>
            </a:r>
            <a:r>
              <a:rPr lang="en-US" altLang="ko-KR" sz="1600" dirty="0"/>
              <a:t>(</a:t>
            </a:r>
            <a:r>
              <a:rPr lang="ko-KR" altLang="en-US" sz="1600" dirty="0"/>
              <a:t>일반 던전</a:t>
            </a:r>
            <a:r>
              <a:rPr lang="en-US" altLang="ko-KR" sz="1600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위기는 </a:t>
            </a:r>
            <a:r>
              <a:rPr lang="ko-KR" altLang="en-US" dirty="0">
                <a:solidFill>
                  <a:srgbClr val="203864"/>
                </a:solidFill>
              </a:rPr>
              <a:t>주변의 발생한 일반 던전들을 토벌</a:t>
            </a:r>
            <a:r>
              <a:rPr lang="ko-KR" altLang="en-US" sz="1200" b="0" dirty="0"/>
              <a:t>하는 이야기다</a:t>
            </a:r>
            <a:r>
              <a:rPr lang="en-US" altLang="ko-KR" sz="1200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플레이어는 여러 가지의 일반 던전들을 반복해서 토벌하게 된다</a:t>
            </a:r>
            <a:r>
              <a:rPr lang="en-US" altLang="ko-KR" sz="1200" b="0" dirty="0"/>
              <a:t>.</a:t>
            </a:r>
          </a:p>
          <a:p>
            <a:pPr marL="171450" lvl="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171450" lvl="0" indent="-1714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반복함으로 </a:t>
            </a:r>
            <a:r>
              <a:rPr lang="ko-KR" altLang="en-US" dirty="0">
                <a:solidFill>
                  <a:srgbClr val="203864"/>
                </a:solidFill>
              </a:rPr>
              <a:t>유저의 숙련도</a:t>
            </a:r>
            <a:r>
              <a:rPr lang="en-US" altLang="ko-KR" dirty="0">
                <a:solidFill>
                  <a:srgbClr val="203864"/>
                </a:solidFill>
              </a:rPr>
              <a:t>, </a:t>
            </a:r>
            <a:r>
              <a:rPr lang="ko-KR" altLang="en-US" dirty="0">
                <a:solidFill>
                  <a:srgbClr val="203864"/>
                </a:solidFill>
              </a:rPr>
              <a:t>캐릭터의 능력치</a:t>
            </a:r>
            <a:r>
              <a:rPr lang="en-US" altLang="ko-KR" dirty="0">
                <a:solidFill>
                  <a:srgbClr val="203864"/>
                </a:solidFill>
              </a:rPr>
              <a:t>, </a:t>
            </a:r>
            <a:r>
              <a:rPr lang="ko-KR" altLang="en-US" dirty="0">
                <a:solidFill>
                  <a:srgbClr val="203864"/>
                </a:solidFill>
              </a:rPr>
              <a:t>장비가 기존보다 상승</a:t>
            </a:r>
            <a:r>
              <a:rPr lang="ko-KR" altLang="en-US" sz="1200" b="0" dirty="0"/>
              <a:t>되어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이후 겪게 되는 테마 던전을 보다 쉽게 해결할 수 있다</a:t>
            </a:r>
            <a:r>
              <a:rPr lang="en-US" altLang="ko-KR" sz="1200" b="0" dirty="0"/>
              <a:t>.</a:t>
            </a:r>
          </a:p>
          <a:p>
            <a:pPr marL="171450" lvl="0" indent="-171450">
              <a:buFont typeface="Wingdings" panose="05000000000000000000" pitchFamily="2" charset="2"/>
              <a:buChar char="ü"/>
            </a:pPr>
            <a:endParaRPr lang="en-US" altLang="ko-KR" sz="1200" b="0" dirty="0"/>
          </a:p>
          <a:p>
            <a:r>
              <a:rPr lang="ko-KR" altLang="en-US" sz="1600" dirty="0"/>
              <a:t>시나리오의 절정 </a:t>
            </a:r>
            <a:r>
              <a:rPr lang="en-US" altLang="ko-KR" sz="1600" dirty="0"/>
              <a:t>(</a:t>
            </a:r>
            <a:r>
              <a:rPr lang="ko-KR" altLang="en-US" sz="1600" dirty="0"/>
              <a:t>테마 던전</a:t>
            </a:r>
            <a:r>
              <a:rPr lang="en-US" altLang="ko-KR" sz="1600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절정은 </a:t>
            </a:r>
            <a:r>
              <a:rPr lang="ko-KR" altLang="en-US" dirty="0">
                <a:solidFill>
                  <a:srgbClr val="203864"/>
                </a:solidFill>
              </a:rPr>
              <a:t>위험한 전설 등급의 몬스터를 토벌</a:t>
            </a:r>
            <a:r>
              <a:rPr lang="ko-KR" altLang="en-US" sz="1200" b="0" dirty="0"/>
              <a:t>하는 이야기다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왕국내 난이도가 가장 높은 </a:t>
            </a:r>
            <a:r>
              <a:rPr lang="ko-KR" altLang="en-US" dirty="0">
                <a:solidFill>
                  <a:srgbClr val="203864"/>
                </a:solidFill>
              </a:rPr>
              <a:t>테마 몬스터</a:t>
            </a:r>
            <a:r>
              <a:rPr lang="en-US" altLang="ko-KR" dirty="0">
                <a:solidFill>
                  <a:srgbClr val="203864"/>
                </a:solidFill>
              </a:rPr>
              <a:t>(</a:t>
            </a:r>
            <a:r>
              <a:rPr lang="ko-KR" altLang="en-US" dirty="0">
                <a:solidFill>
                  <a:srgbClr val="203864"/>
                </a:solidFill>
              </a:rPr>
              <a:t>전설</a:t>
            </a:r>
            <a:r>
              <a:rPr lang="en-US" altLang="ko-KR" dirty="0">
                <a:solidFill>
                  <a:srgbClr val="203864"/>
                </a:solidFill>
              </a:rPr>
              <a:t>)</a:t>
            </a:r>
            <a:r>
              <a:rPr lang="ko-KR" altLang="en-US" dirty="0">
                <a:solidFill>
                  <a:srgbClr val="203864"/>
                </a:solidFill>
              </a:rPr>
              <a:t>가 게임에서 등장</a:t>
            </a:r>
            <a:r>
              <a:rPr lang="ko-KR" altLang="en-US" sz="1200" b="0" dirty="0"/>
              <a:t>한다</a:t>
            </a:r>
            <a:r>
              <a:rPr lang="en-US" altLang="ko-KR" sz="1200" b="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이후 테마 던전을 토벌하게 된다면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지구로 되돌아가기 위해 다른 왕국으로 이동한다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다른 왕국으로 도착한다면 앞에서 말했던 스토리 진행 과정을 반복한다</a:t>
            </a:r>
            <a:r>
              <a:rPr lang="en-US" altLang="ko-KR" sz="1200" b="0" dirty="0"/>
              <a:t>.</a:t>
            </a:r>
          </a:p>
          <a:p>
            <a:pPr lvl="0">
              <a:lnSpc>
                <a:spcPct val="100000"/>
              </a:lnSpc>
            </a:pPr>
            <a:endParaRPr lang="en-US" altLang="ko-KR" sz="1200" b="0" dirty="0"/>
          </a:p>
          <a:p>
            <a:pPr marL="171450" lvl="0" indent="-171450">
              <a:buFont typeface="Wingdings" panose="05000000000000000000" pitchFamily="2" charset="2"/>
              <a:buChar char="ü"/>
            </a:pPr>
            <a:r>
              <a:rPr lang="en-US" altLang="ko-KR" sz="1200" b="0" dirty="0"/>
              <a:t> ‘</a:t>
            </a:r>
            <a:r>
              <a:rPr lang="ko-KR" altLang="en-US" sz="1200" b="0" dirty="0"/>
              <a:t>모든 왕국을 평화롭게 해라</a:t>
            </a:r>
            <a:r>
              <a:rPr lang="en-US" altLang="ko-KR" sz="1200" b="0" dirty="0"/>
              <a:t>!’</a:t>
            </a:r>
            <a:r>
              <a:rPr lang="ko-KR" altLang="en-US" sz="1200" b="0" dirty="0"/>
              <a:t>라는 복귀 조건으로 </a:t>
            </a:r>
            <a:r>
              <a:rPr lang="ko-KR" altLang="en-US" dirty="0">
                <a:solidFill>
                  <a:srgbClr val="203864"/>
                </a:solidFill>
              </a:rPr>
              <a:t>위기</a:t>
            </a:r>
            <a:r>
              <a:rPr lang="en-US" altLang="ko-KR" dirty="0">
                <a:solidFill>
                  <a:srgbClr val="203864"/>
                </a:solidFill>
              </a:rPr>
              <a:t>-</a:t>
            </a:r>
            <a:r>
              <a:rPr lang="ko-KR" altLang="en-US" dirty="0">
                <a:solidFill>
                  <a:srgbClr val="203864"/>
                </a:solidFill>
              </a:rPr>
              <a:t>절정이 반복</a:t>
            </a:r>
            <a:r>
              <a:rPr lang="ko-KR" altLang="en-US" sz="1200" b="0" dirty="0"/>
              <a:t>된다</a:t>
            </a:r>
            <a:r>
              <a:rPr lang="en-US" altLang="ko-KR" sz="1200" b="0" dirty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B8EC6-11DB-41E5-8A08-F2AB84C3A4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8A12D5D-70C2-4886-9A3F-C82379FE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시나리오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EA24EA-05CD-4C6F-8CE3-9BF94AF23E8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시나리오 구성도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B898750-6122-4448-A295-286FDC1258FB}"/>
              </a:ext>
            </a:extLst>
          </p:cNvPr>
          <p:cNvGrpSpPr/>
          <p:nvPr/>
        </p:nvGrpSpPr>
        <p:grpSpPr>
          <a:xfrm>
            <a:off x="465276" y="897453"/>
            <a:ext cx="1154399" cy="3948932"/>
            <a:chOff x="465276" y="897453"/>
            <a:chExt cx="1154399" cy="394893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5787EF7-8E80-4A19-BE7E-9C7BF76DA678}"/>
                </a:ext>
              </a:extLst>
            </p:cNvPr>
            <p:cNvSpPr/>
            <p:nvPr/>
          </p:nvSpPr>
          <p:spPr>
            <a:xfrm>
              <a:off x="467546" y="897453"/>
              <a:ext cx="1152129" cy="52571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발단</a:t>
              </a:r>
              <a:endParaRPr lang="en-US" altLang="ko-KR" sz="1400" dirty="0"/>
            </a:p>
          </p:txBody>
        </p:sp>
        <p:cxnSp>
          <p:nvCxnSpPr>
            <p:cNvPr id="30" name="꺾인 연결선 21">
              <a:extLst>
                <a:ext uri="{FF2B5EF4-FFF2-40B4-BE49-F238E27FC236}">
                  <a16:creationId xmlns:a16="http://schemas.microsoft.com/office/drawing/2014/main" id="{80DDE2FB-2952-47F5-AF0E-EC4704C27276}"/>
                </a:ext>
              </a:extLst>
            </p:cNvPr>
            <p:cNvCxnSpPr>
              <a:cxnSpLocks/>
              <a:stCxn id="34" idx="3"/>
              <a:endCxn id="33" idx="3"/>
            </p:cNvCxnSpPr>
            <p:nvPr/>
          </p:nvCxnSpPr>
          <p:spPr>
            <a:xfrm flipV="1">
              <a:off x="1619672" y="2870379"/>
              <a:ext cx="1" cy="856575"/>
            </a:xfrm>
            <a:prstGeom prst="bentConnector3">
              <a:avLst>
                <a:gd name="adj1" fmla="val 2286010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994AF5C0-B16A-46A7-880D-272C5C1D6DAE}"/>
                </a:ext>
              </a:extLst>
            </p:cNvPr>
            <p:cNvCxnSpPr>
              <a:cxnSpLocks/>
              <a:stCxn id="29" idx="2"/>
              <a:endCxn id="32" idx="0"/>
            </p:cNvCxnSpPr>
            <p:nvPr/>
          </p:nvCxnSpPr>
          <p:spPr>
            <a:xfrm flipH="1">
              <a:off x="1043610" y="1423166"/>
              <a:ext cx="1" cy="32778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E1E873B-7E94-4388-9E07-ABEAE0939AF2}"/>
                </a:ext>
              </a:extLst>
            </p:cNvPr>
            <p:cNvSpPr/>
            <p:nvPr/>
          </p:nvSpPr>
          <p:spPr>
            <a:xfrm>
              <a:off x="467546" y="1750946"/>
              <a:ext cx="1152128" cy="525714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전개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BD95EE6-472A-4629-A106-FAC36658C289}"/>
                </a:ext>
              </a:extLst>
            </p:cNvPr>
            <p:cNvSpPr/>
            <p:nvPr/>
          </p:nvSpPr>
          <p:spPr>
            <a:xfrm>
              <a:off x="467546" y="2607522"/>
              <a:ext cx="1152127" cy="52571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위기</a:t>
              </a:r>
              <a:endParaRPr lang="en-US" altLang="ko-KR" sz="1400" dirty="0"/>
            </a:p>
            <a:p>
              <a:pPr algn="ctr"/>
              <a:r>
                <a:rPr lang="en-US" altLang="ko-KR" sz="1200" dirty="0"/>
                <a:t>&lt;</a:t>
              </a:r>
              <a:r>
                <a:rPr lang="ko-KR" altLang="en-US" sz="1200" dirty="0"/>
                <a:t>일반 던전</a:t>
              </a:r>
              <a:r>
                <a:rPr lang="en-US" altLang="ko-KR" sz="1200" dirty="0"/>
                <a:t>&gt;</a:t>
              </a:r>
              <a:endParaRPr lang="ko-KR" altLang="en-US" sz="12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F04571A-5B31-4CD1-9264-A8C25EACE8C3}"/>
                </a:ext>
              </a:extLst>
            </p:cNvPr>
            <p:cNvSpPr/>
            <p:nvPr/>
          </p:nvSpPr>
          <p:spPr>
            <a:xfrm>
              <a:off x="467546" y="3464097"/>
              <a:ext cx="1152126" cy="52571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절정</a:t>
              </a:r>
              <a:endParaRPr lang="en-US" altLang="ko-KR" sz="1400" dirty="0"/>
            </a:p>
            <a:p>
              <a:pPr algn="ctr"/>
              <a:r>
                <a:rPr lang="en-US" altLang="ko-KR" sz="1200" dirty="0"/>
                <a:t>&lt;</a:t>
              </a:r>
              <a:r>
                <a:rPr lang="ko-KR" altLang="en-US" sz="1200" dirty="0"/>
                <a:t>테마 던전</a:t>
              </a:r>
              <a:r>
                <a:rPr lang="en-US" altLang="ko-KR" sz="1200" dirty="0"/>
                <a:t>&gt;</a:t>
              </a:r>
              <a:endParaRPr lang="ko-KR" altLang="en-US" sz="11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5948E90-1967-447C-9DCF-FA73828700FB}"/>
                </a:ext>
              </a:extLst>
            </p:cNvPr>
            <p:cNvSpPr/>
            <p:nvPr/>
          </p:nvSpPr>
          <p:spPr>
            <a:xfrm>
              <a:off x="465276" y="4320672"/>
              <a:ext cx="1152126" cy="52571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결말</a:t>
              </a: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A59D4F1-7495-4CFD-8C82-E2BB504C0939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>
            <a:xfrm>
              <a:off x="1043610" y="2276660"/>
              <a:ext cx="0" cy="33086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9382D01E-7F72-4D2C-8079-C3B38936C5E3}"/>
                </a:ext>
              </a:extLst>
            </p:cNvPr>
            <p:cNvCxnSpPr>
              <a:cxnSpLocks/>
              <a:stCxn id="33" idx="2"/>
              <a:endCxn id="34" idx="0"/>
            </p:cNvCxnSpPr>
            <p:nvPr/>
          </p:nvCxnSpPr>
          <p:spPr>
            <a:xfrm flipH="1">
              <a:off x="1043609" y="3133235"/>
              <a:ext cx="1" cy="33086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6A598345-9409-4846-87D7-EC0A80A0AD29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>
            <a:xfrm flipH="1">
              <a:off x="1041339" y="3989810"/>
              <a:ext cx="2270" cy="33086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9211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CAD70-17E6-4748-8FD5-97B14C0EB6F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2627791" y="697259"/>
            <a:ext cx="6120673" cy="4464497"/>
          </a:xfrm>
        </p:spPr>
        <p:txBody>
          <a:bodyPr/>
          <a:lstStyle/>
          <a:p>
            <a:r>
              <a:rPr lang="ko-KR" altLang="en-US" sz="1600" dirty="0"/>
              <a:t>시나리오의 결말</a:t>
            </a:r>
            <a:r>
              <a:rPr lang="en-US" altLang="ko-KR" sz="1600" dirty="0"/>
              <a:t>(</a:t>
            </a:r>
            <a:r>
              <a:rPr lang="ko-KR" altLang="en-US" sz="1600" dirty="0"/>
              <a:t>엔딩</a:t>
            </a:r>
            <a:r>
              <a:rPr lang="en-US" altLang="ko-KR" sz="1600" dirty="0"/>
              <a:t>)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ko-KR" altLang="en-US" sz="1200" b="0" dirty="0"/>
              <a:t>결말은 </a:t>
            </a:r>
            <a:r>
              <a:rPr lang="ko-KR" altLang="en-US" dirty="0">
                <a:solidFill>
                  <a:srgbClr val="203864"/>
                </a:solidFill>
              </a:rPr>
              <a:t>가이아 세계의 모든 왕국의 테마 던전을 토벌</a:t>
            </a:r>
            <a:r>
              <a:rPr lang="ko-KR" altLang="en-US" sz="1200" b="0" dirty="0"/>
              <a:t>하면 볼 수 있다</a:t>
            </a:r>
            <a:r>
              <a:rPr lang="en-US" altLang="ko-KR" sz="1200" b="0" dirty="0"/>
              <a:t>.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ko-KR" altLang="en-US" sz="1200" b="0" dirty="0"/>
              <a:t>결말 직전에서 </a:t>
            </a:r>
            <a:r>
              <a:rPr lang="ko-KR" altLang="en-US" dirty="0">
                <a:solidFill>
                  <a:srgbClr val="203864"/>
                </a:solidFill>
              </a:rPr>
              <a:t>최종 보스</a:t>
            </a:r>
            <a:r>
              <a:rPr lang="en-US" altLang="ko-KR" dirty="0">
                <a:solidFill>
                  <a:srgbClr val="203864"/>
                </a:solidFill>
              </a:rPr>
              <a:t>(</a:t>
            </a:r>
            <a:r>
              <a:rPr lang="ko-KR" altLang="en-US" dirty="0" err="1">
                <a:solidFill>
                  <a:srgbClr val="203864"/>
                </a:solidFill>
              </a:rPr>
              <a:t>신화급</a:t>
            </a:r>
            <a:r>
              <a:rPr lang="ko-KR" altLang="en-US" dirty="0">
                <a:solidFill>
                  <a:srgbClr val="203864"/>
                </a:solidFill>
              </a:rPr>
              <a:t> 몬스터</a:t>
            </a:r>
            <a:r>
              <a:rPr lang="en-US" altLang="ko-KR" dirty="0">
                <a:solidFill>
                  <a:srgbClr val="203864"/>
                </a:solidFill>
              </a:rPr>
              <a:t>)</a:t>
            </a:r>
            <a:r>
              <a:rPr lang="ko-KR" altLang="en-US" dirty="0">
                <a:solidFill>
                  <a:srgbClr val="203864"/>
                </a:solidFill>
              </a:rPr>
              <a:t>가 등장</a:t>
            </a:r>
            <a:r>
              <a:rPr lang="ko-KR" altLang="en-US" sz="1200" b="0" dirty="0"/>
              <a:t>한다</a:t>
            </a:r>
            <a:r>
              <a:rPr lang="en-US" altLang="ko-KR" sz="1200" b="0" dirty="0"/>
              <a:t>.</a:t>
            </a:r>
            <a:r>
              <a:rPr lang="ko-KR" altLang="en-US" sz="1200" b="0" dirty="0"/>
              <a:t> </a:t>
            </a:r>
            <a:endParaRPr lang="en-US" altLang="ko-KR" sz="1200" b="0" dirty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신화 던전에서는 여러 상호 작용 오브젝트가 있어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몬스터를 다양한 상태 이상에 빠지게 만든다</a:t>
            </a:r>
            <a:r>
              <a:rPr lang="en-US" altLang="ko-KR" sz="1200" b="0" dirty="0"/>
              <a:t>.</a:t>
            </a:r>
          </a:p>
          <a:p>
            <a:pPr lvl="0"/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다양한 공략 방법이 존재하며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여러 개의 오브젝트가 존재하여 멀티플레이를 유도한다</a:t>
            </a:r>
            <a:r>
              <a:rPr lang="en-US" altLang="ko-KR" sz="1200" b="0" dirty="0"/>
              <a:t>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엔딩은 </a:t>
            </a:r>
            <a:r>
              <a:rPr lang="en-US" altLang="ko-KR" sz="1200" b="0" dirty="0"/>
              <a:t>‘</a:t>
            </a:r>
            <a:r>
              <a:rPr lang="ko-KR" altLang="en-US" sz="1200" b="0" dirty="0"/>
              <a:t>플레이어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개발자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들이 </a:t>
            </a:r>
            <a:r>
              <a:rPr lang="ko-KR" altLang="en-US" dirty="0">
                <a:solidFill>
                  <a:srgbClr val="203864"/>
                </a:solidFill>
              </a:rPr>
              <a:t>마지막 위험을 제거하여</a:t>
            </a:r>
            <a:r>
              <a:rPr lang="en-US" altLang="ko-KR" dirty="0">
                <a:solidFill>
                  <a:srgbClr val="203864"/>
                </a:solidFill>
              </a:rPr>
              <a:t> </a:t>
            </a:r>
            <a:r>
              <a:rPr lang="ko-KR" altLang="en-US" dirty="0">
                <a:solidFill>
                  <a:srgbClr val="203864"/>
                </a:solidFill>
              </a:rPr>
              <a:t>지구</a:t>
            </a:r>
            <a:r>
              <a:rPr lang="ko-KR" altLang="en-US" sz="1200" b="0" dirty="0"/>
              <a:t>로 돌아갈 수 있었다</a:t>
            </a:r>
            <a:r>
              <a:rPr lang="en-US" altLang="ko-KR" sz="1200" b="0" dirty="0"/>
              <a:t>.’ </a:t>
            </a:r>
            <a:r>
              <a:rPr lang="ko-KR" altLang="en-US" sz="1200" b="0" dirty="0"/>
              <a:t>라는 </a:t>
            </a:r>
            <a:r>
              <a:rPr lang="ko-KR" altLang="en-US" sz="1200" b="0" dirty="0" err="1"/>
              <a:t>해피</a:t>
            </a:r>
            <a:r>
              <a:rPr lang="ko-KR" altLang="en-US" sz="1200" b="0" dirty="0"/>
              <a:t> 엔딩으로 끝난다</a:t>
            </a:r>
            <a:r>
              <a:rPr lang="en-US" altLang="ko-KR" sz="1200" b="0" dirty="0"/>
              <a:t>.</a:t>
            </a:r>
          </a:p>
          <a:p>
            <a:pPr lvl="0"/>
            <a:endParaRPr lang="en-US" altLang="ko-KR" sz="1200" b="0" dirty="0"/>
          </a:p>
          <a:p>
            <a:pPr marL="171450" lvl="0" indent="-1714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엔딩을 보기 직전이 가장 어려운 상황이기 때문에</a:t>
            </a:r>
            <a:r>
              <a:rPr lang="en-US" altLang="ko-KR" sz="1200" b="0" dirty="0"/>
              <a:t>, </a:t>
            </a:r>
            <a:r>
              <a:rPr lang="ko-KR" altLang="en-US" dirty="0">
                <a:solidFill>
                  <a:srgbClr val="203864"/>
                </a:solidFill>
              </a:rPr>
              <a:t>기존에 경험하던 </a:t>
            </a:r>
            <a:r>
              <a:rPr lang="ko-KR" altLang="en-US" dirty="0" err="1">
                <a:solidFill>
                  <a:srgbClr val="203864"/>
                </a:solidFill>
              </a:rPr>
              <a:t>전설급</a:t>
            </a:r>
            <a:r>
              <a:rPr lang="ko-KR" altLang="en-US" dirty="0">
                <a:solidFill>
                  <a:srgbClr val="203864"/>
                </a:solidFill>
              </a:rPr>
              <a:t> 난이도가 아닌 새로운 난이도의 던전</a:t>
            </a:r>
            <a:r>
              <a:rPr lang="ko-KR" altLang="en-US" sz="1200" b="0" dirty="0"/>
              <a:t>을 넣어야 된다고 생각했다</a:t>
            </a:r>
            <a:r>
              <a:rPr lang="en-US" altLang="ko-KR" sz="1200" b="0" dirty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B8EC6-11DB-41E5-8A08-F2AB84C3A4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8A12D5D-70C2-4886-9A3F-C82379FE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시나리오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EA24EA-05CD-4C6F-8CE3-9BF94AF23E8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시나리오 구성도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EA019FA-437C-4558-A03F-CDEAE834A96B}"/>
              </a:ext>
            </a:extLst>
          </p:cNvPr>
          <p:cNvGrpSpPr/>
          <p:nvPr/>
        </p:nvGrpSpPr>
        <p:grpSpPr>
          <a:xfrm>
            <a:off x="465276" y="897453"/>
            <a:ext cx="1154399" cy="3948932"/>
            <a:chOff x="465276" y="897453"/>
            <a:chExt cx="1154399" cy="39489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DAE1AD-304F-490F-BCAB-F1F2072EDA8D}"/>
                </a:ext>
              </a:extLst>
            </p:cNvPr>
            <p:cNvSpPr/>
            <p:nvPr/>
          </p:nvSpPr>
          <p:spPr>
            <a:xfrm>
              <a:off x="467546" y="897453"/>
              <a:ext cx="1152129" cy="52571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발단</a:t>
              </a:r>
              <a:endParaRPr lang="en-US" altLang="ko-KR" sz="1400" dirty="0"/>
            </a:p>
          </p:txBody>
        </p:sp>
        <p:cxnSp>
          <p:nvCxnSpPr>
            <p:cNvPr id="20" name="꺾인 연결선 21">
              <a:extLst>
                <a:ext uri="{FF2B5EF4-FFF2-40B4-BE49-F238E27FC236}">
                  <a16:creationId xmlns:a16="http://schemas.microsoft.com/office/drawing/2014/main" id="{6C7A74B5-6EF1-4F02-9966-671269AD88A8}"/>
                </a:ext>
              </a:extLst>
            </p:cNvPr>
            <p:cNvCxnSpPr>
              <a:cxnSpLocks/>
              <a:stCxn id="24" idx="3"/>
              <a:endCxn id="23" idx="3"/>
            </p:cNvCxnSpPr>
            <p:nvPr/>
          </p:nvCxnSpPr>
          <p:spPr>
            <a:xfrm flipV="1">
              <a:off x="1619672" y="2870379"/>
              <a:ext cx="1" cy="856575"/>
            </a:xfrm>
            <a:prstGeom prst="bentConnector3">
              <a:avLst>
                <a:gd name="adj1" fmla="val 2286010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12FE384-6FE3-487F-A201-459943DEF85C}"/>
                </a:ext>
              </a:extLst>
            </p:cNvPr>
            <p:cNvCxnSpPr>
              <a:cxnSpLocks/>
              <a:stCxn id="19" idx="2"/>
              <a:endCxn id="22" idx="0"/>
            </p:cNvCxnSpPr>
            <p:nvPr/>
          </p:nvCxnSpPr>
          <p:spPr>
            <a:xfrm flipH="1">
              <a:off x="1043610" y="1423166"/>
              <a:ext cx="1" cy="32778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582DCEA-C557-4399-8B00-DE8A2DF9C946}"/>
                </a:ext>
              </a:extLst>
            </p:cNvPr>
            <p:cNvSpPr/>
            <p:nvPr/>
          </p:nvSpPr>
          <p:spPr>
            <a:xfrm>
              <a:off x="467546" y="1750946"/>
              <a:ext cx="1152128" cy="525714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전개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668D63-6328-4B66-BFFD-D100A07A2897}"/>
                </a:ext>
              </a:extLst>
            </p:cNvPr>
            <p:cNvSpPr/>
            <p:nvPr/>
          </p:nvSpPr>
          <p:spPr>
            <a:xfrm>
              <a:off x="467546" y="2607522"/>
              <a:ext cx="1152127" cy="52571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위기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DA7A665-95F0-4C40-8751-655E6F43B7D6}"/>
                </a:ext>
              </a:extLst>
            </p:cNvPr>
            <p:cNvSpPr/>
            <p:nvPr/>
          </p:nvSpPr>
          <p:spPr>
            <a:xfrm>
              <a:off x="467546" y="3464097"/>
              <a:ext cx="1152126" cy="52571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절정</a:t>
              </a:r>
              <a:endParaRPr lang="ko-KR" altLang="en-US" sz="12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A2B760E-0A31-4355-8683-83CAB2F5CFE8}"/>
                </a:ext>
              </a:extLst>
            </p:cNvPr>
            <p:cNvSpPr/>
            <p:nvPr/>
          </p:nvSpPr>
          <p:spPr>
            <a:xfrm>
              <a:off x="465276" y="4320672"/>
              <a:ext cx="1152126" cy="52571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결말</a:t>
              </a:r>
              <a:endParaRPr lang="en-US" altLang="ko-KR" sz="1400" dirty="0"/>
            </a:p>
            <a:p>
              <a:pPr algn="ctr"/>
              <a:r>
                <a:rPr lang="en-US" altLang="ko-KR" sz="1200" dirty="0"/>
                <a:t>&lt;</a:t>
              </a:r>
              <a:r>
                <a:rPr lang="ko-KR" altLang="en-US" sz="1200" dirty="0"/>
                <a:t>최종 보스</a:t>
              </a:r>
              <a:r>
                <a:rPr lang="en-US" altLang="ko-KR" sz="1200" dirty="0"/>
                <a:t>&gt;</a:t>
              </a:r>
              <a:endParaRPr lang="ko-KR" altLang="en-US" sz="1400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44EB0EFD-3BFF-4BD6-90ED-57D45834F900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1043610" y="2276660"/>
              <a:ext cx="0" cy="33086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45436ADB-7C1C-4AE2-A66D-56F60DCFB221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 flipH="1">
              <a:off x="1043609" y="3133235"/>
              <a:ext cx="1" cy="33086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FF9E05EA-3DAD-4070-8D6F-1356F7F15489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 flipH="1">
              <a:off x="1041339" y="3989810"/>
              <a:ext cx="2270" cy="33086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1494636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메트로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맑은 고딕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2723</Words>
  <Application>Microsoft Office PowerPoint</Application>
  <PresentationFormat>화면 슬라이드 쇼(16:10)</PresentationFormat>
  <Paragraphs>495</Paragraphs>
  <Slides>27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돋움</vt:lpstr>
      <vt:lpstr>맑은 고딕</vt:lpstr>
      <vt:lpstr>Arial</vt:lpstr>
      <vt:lpstr>Calibri</vt:lpstr>
      <vt:lpstr>Wingdings</vt:lpstr>
      <vt:lpstr>blank</vt:lpstr>
      <vt:lpstr>디자인 사용자 지정</vt:lpstr>
      <vt:lpstr>Custom Design</vt:lpstr>
      <vt:lpstr>PowerPoint 프레젠테이션</vt:lpstr>
      <vt:lpstr>PowerPoint 프레젠테이션</vt:lpstr>
      <vt:lpstr>시장 분석</vt:lpstr>
      <vt:lpstr>게임 아이디어</vt:lpstr>
      <vt:lpstr>게임 아이디어</vt:lpstr>
      <vt:lpstr>게임 아이디어</vt:lpstr>
      <vt:lpstr>게임 시나리오</vt:lpstr>
      <vt:lpstr>게임 시나리오</vt:lpstr>
      <vt:lpstr>게임 시나리오</vt:lpstr>
      <vt:lpstr>게임 시나리오</vt:lpstr>
      <vt:lpstr>게임 캐릭터 기획</vt:lpstr>
      <vt:lpstr>게임 캐릭터 기획</vt:lpstr>
      <vt:lpstr>게임 캐릭터 기획</vt:lpstr>
      <vt:lpstr>게임 캐릭터 기획</vt:lpstr>
      <vt:lpstr>게임 캐릭터 기획</vt:lpstr>
      <vt:lpstr>게임 캐릭터 기획</vt:lpstr>
      <vt:lpstr>게임 캐릭터 기획</vt:lpstr>
      <vt:lpstr>게임 캐릭터 기획</vt:lpstr>
      <vt:lpstr>게임 캐릭터 기획</vt:lpstr>
      <vt:lpstr>게임 캐릭터 기획</vt:lpstr>
      <vt:lpstr>아이디어 정리</vt:lpstr>
      <vt:lpstr>아이디어 정리</vt:lpstr>
      <vt:lpstr>아이디어 정리</vt:lpstr>
      <vt:lpstr>아이디어 정리</vt:lpstr>
      <vt:lpstr>아이디어 정리</vt:lpstr>
      <vt:lpstr>최종 정리</vt:lpstr>
      <vt:lpstr>최종 정리</vt:lpstr>
    </vt:vector>
  </TitlesOfParts>
  <Company>SBS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FullName</dc:creator>
  <cp:lastModifiedBy>A lia</cp:lastModifiedBy>
  <cp:revision>4414</cp:revision>
  <dcterms:created xsi:type="dcterms:W3CDTF">2019-09-02T05:55:58Z</dcterms:created>
  <dcterms:modified xsi:type="dcterms:W3CDTF">2019-10-10T06:21:07Z</dcterms:modified>
</cp:coreProperties>
</file>